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96" r:id="rId3"/>
    <p:sldId id="332" r:id="rId4"/>
    <p:sldId id="333" r:id="rId5"/>
    <p:sldId id="301" r:id="rId6"/>
    <p:sldId id="334" r:id="rId7"/>
    <p:sldId id="341" r:id="rId8"/>
    <p:sldId id="344" r:id="rId9"/>
    <p:sldId id="345" r:id="rId10"/>
    <p:sldId id="338" r:id="rId11"/>
    <p:sldId id="353" r:id="rId12"/>
    <p:sldId id="346" r:id="rId13"/>
    <p:sldId id="336" r:id="rId14"/>
    <p:sldId id="354" r:id="rId15"/>
    <p:sldId id="347" r:id="rId16"/>
    <p:sldId id="337" r:id="rId17"/>
    <p:sldId id="352" r:id="rId18"/>
    <p:sldId id="348" r:id="rId19"/>
    <p:sldId id="343" r:id="rId20"/>
    <p:sldId id="349" r:id="rId21"/>
    <p:sldId id="350" r:id="rId22"/>
    <p:sldId id="351" r:id="rId23"/>
    <p:sldId id="295" r:id="rId24"/>
    <p:sldId id="286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0" userDrawn="1">
          <p15:clr>
            <a:srgbClr val="A4A3A4"/>
          </p15:clr>
        </p15:guide>
        <p15:guide id="2" pos="302" userDrawn="1">
          <p15:clr>
            <a:srgbClr val="A4A3A4"/>
          </p15:clr>
        </p15:guide>
        <p15:guide id="3" pos="7401" userDrawn="1">
          <p15:clr>
            <a:srgbClr val="A4A3A4"/>
          </p15:clr>
        </p15:guide>
        <p15:guide id="4" orient="horz" pos="4042" userDrawn="1">
          <p15:clr>
            <a:srgbClr val="A4A3A4"/>
          </p15:clr>
        </p15:guide>
        <p15:guide id="5" pos="3931" userDrawn="1">
          <p15:clr>
            <a:srgbClr val="A4A3A4"/>
          </p15:clr>
        </p15:guide>
        <p15:guide id="6" orient="horz" pos="149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69FF7"/>
    <a:srgbClr val="F07DFC"/>
    <a:srgbClr val="07D2E0"/>
    <a:srgbClr val="434242"/>
    <a:srgbClr val="806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>
        <p:scale>
          <a:sx n="100" d="100"/>
          <a:sy n="100" d="100"/>
        </p:scale>
        <p:origin x="954" y="288"/>
      </p:cViewPr>
      <p:guideLst>
        <p:guide orient="horz" pos="300"/>
        <p:guide pos="302"/>
        <p:guide pos="7401"/>
        <p:guide orient="horz" pos="4042"/>
        <p:guide pos="3931"/>
        <p:guide orient="horz" pos="149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595B14-52F9-4896-B87F-3FB8CD87CECC}" type="datetimeFigureOut">
              <a:rPr lang="ru-RU" smtClean="0"/>
              <a:t>12.09.2024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6D9A02-2965-440A-98CA-07B196D17C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5038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3875A2-567B-4C1C-AA29-10EBEAF099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B6E4A47-E039-4667-88CC-BC69AAC19A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8A1F33-6E90-496E-BEE4-4F6D88971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12.09.2024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C1682D-5865-4D61-B25A-02EBE2A57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40516FD-AA43-47F0-B145-7CF7A888F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50457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7CEF19-0C6D-4DAB-8FD8-E1127DA08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6A8BF59-6485-4B02-BF37-EE34F061B0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9F63658-2FF7-4554-AEA6-25FFA9F1B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12.09.2024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ABA3E5-9E7D-478F-A7D3-CEDCFD0C3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4CD91B-7AD4-4EE4-AE80-9DA14975B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30207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23BE3B1-72FE-46BA-A301-3A2E808E86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06EC889-094D-408C-AA0C-68DD1CED53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3A1F9B-578E-4713-A31F-933AA2F66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12.09.2024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EE7C12-02A0-4E55-8FE7-CB87FB881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DC289A-F897-4556-B413-744759430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4712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77C84C-E797-46D3-B4AD-D9D258397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C46F96E-4E7A-48C5-8325-3CA057D67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80DD66E-5BE5-4BE0-802B-A40F610AA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12.09.2024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0261DF-2FE1-4C1A-957E-A22687A23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E92DC0-DBB3-4CE5-8B43-AC61B87BB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8916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425836-A7DC-483E-AC15-2F9F44345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E196043-9719-4067-9BA1-7EF1CDC217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840E36-05D5-4DD3-BB4C-640E71BB6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12.09.2024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803021F-B335-4C74-9E28-80DCCB4B0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615122-2D43-4A6E-93A2-2390B38D2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18689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2239E3-0642-428E-AD23-8B8C48635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34C0B2-DD7A-46CD-97AE-C303BD36E0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3879FAE-8456-4763-A56A-67F1076DEF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F8E3B8-8467-4E8F-B510-DF1785A12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12.09.2024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B3E6453-98B5-45CE-A253-AC56205B9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A92FB8B-E72F-425D-A249-C6BD59A9C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989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6E5A00-EAB9-4EF2-85E2-F6EDA3D5D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23B0879-962A-487C-9257-D4D3EC63B6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E444BFA-9E92-4C60-9BFD-A499E75D79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336787F-E0CB-4CB1-8041-AB2A3A5D7D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14179A0-FBB8-45F9-92EA-0AA286A637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20C9772-B0D4-4E76-82DE-5DA50D660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12.09.2024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70D3EDB-08AB-40B2-B261-77EABA179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4500DCE-8C9F-489A-8E16-C488B923C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8740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48062D-210F-4AC0-9D39-FDB7DE85D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C79F28-FBC8-4224-BDE8-72E4B5BA3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12.09.2024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22F49B2-1B2D-4DCB-8303-41661AF2B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C5F114A-0B5B-4DCB-8287-A860C0F7B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7801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3D671ED-2185-40E8-9984-02BE7E78C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12.09.2024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AA4747D-B498-45BD-9ACB-E3F2E2958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6239D08-7670-4E45-AEF3-799E24F0F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2904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217B0F-CBD3-4BEC-ABA5-E1D74D179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55018D-C4A5-442E-973D-188547FC4D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4B69785-8151-412F-A5AA-E0411B1EFB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56C65B1-0A0E-46CF-8D38-71C53B6CF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12.09.2024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E913BCE-634F-4593-8B14-E33401D22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A598A70-E813-4428-9EFE-26CFD589A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2032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935C6F-1133-4B77-9638-28DC72017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58C2FD4-906C-4A41-A4D2-7600B85882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0C9207D-4B9B-4C4E-BE28-08FB69E83E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33AEAC0-E0A4-473D-A7DE-65881D143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12.09.2024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199E39-DBEB-4FB0-989F-93333CE6D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5538A7F-68CA-483A-AD35-5336CD3C9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9561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B8154A-AC7F-4119-B276-28CF74A0B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0F52D33-61BF-4082-B2F1-2C09DD15D8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4A022B-E4BC-4BF9-9136-F082610BA5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93A25E-FEB4-448D-AA37-75A97EF7139C}" type="datetimeFigureOut">
              <a:rPr lang="ru-RU" smtClean="0"/>
              <a:t>12.09.2024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8222B9-5A18-4A45-84D7-55A269CF9B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A00063-E4A3-44F7-9A21-907075BD1C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5005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7" Type="http://schemas.openxmlformats.org/officeDocument/2006/relationships/image" Target="../media/image5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63" Type="http://schemas.openxmlformats.org/officeDocument/2006/relationships/image" Target="../media/image16.png"/><Relationship Id="rId3" Type="http://schemas.openxmlformats.org/officeDocument/2006/relationships/image" Target="../media/image12.png"/><Relationship Id="rId159" Type="http://schemas.openxmlformats.org/officeDocument/2006/relationships/image" Target="../media/image158.svg"/><Relationship Id="rId97" Type="http://schemas.openxmlformats.org/officeDocument/2006/relationships/image" Target="../media/image692.svg"/><Relationship Id="rId162" Type="http://schemas.openxmlformats.org/officeDocument/2006/relationships/image" Target="../media/image15.png"/><Relationship Id="rId2" Type="http://schemas.openxmlformats.org/officeDocument/2006/relationships/image" Target="../media/image1.png"/><Relationship Id="rId161" Type="http://schemas.openxmlformats.org/officeDocument/2006/relationships/image" Target="../media/image376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160" Type="http://schemas.openxmlformats.org/officeDocument/2006/relationships/image" Target="../media/image14.png"/><Relationship Id="rId164" Type="http://schemas.openxmlformats.org/officeDocument/2006/relationships/image" Target="../media/image17.png"/><Relationship Id="rId4" Type="http://schemas.openxmlformats.org/officeDocument/2006/relationships/image" Target="../media/image13.png"/><Relationship Id="rId147" Type="http://schemas.openxmlformats.org/officeDocument/2006/relationships/image" Target="../media/image520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E6987AD-2980-47B6-80FE-E50CE24B7E8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69F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1D262C-8231-48A8-8255-E5B9E53F12B1}"/>
              </a:ext>
            </a:extLst>
          </p:cNvPr>
          <p:cNvSpPr txBox="1"/>
          <p:nvPr/>
        </p:nvSpPr>
        <p:spPr>
          <a:xfrm>
            <a:off x="4141177" y="2597835"/>
            <a:ext cx="773332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5000" b="1" dirty="0">
                <a:solidFill>
                  <a:schemeClr val="bg1"/>
                </a:solidFill>
                <a:latin typeface="Involve" panose="020B0502020202020204" pitchFamily="34" charset="0"/>
              </a:rPr>
              <a:t>Мурманская область – форпост Арктики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C80CDE3-F3B7-4822-8638-38A805FED580}"/>
              </a:ext>
            </a:extLst>
          </p:cNvPr>
          <p:cNvSpPr txBox="1"/>
          <p:nvPr/>
        </p:nvSpPr>
        <p:spPr>
          <a:xfrm>
            <a:off x="9539655" y="5754056"/>
            <a:ext cx="233484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Involve" panose="020B0502020202020204" pitchFamily="34" charset="0"/>
              </a:rPr>
              <a:t>13 сентября </a:t>
            </a:r>
            <a:r>
              <a:rPr lang="ru-RU" sz="1600" dirty="0">
                <a:solidFill>
                  <a:schemeClr val="bg1"/>
                </a:solidFill>
                <a:latin typeface="Involve" panose="020B0502020202020204" pitchFamily="34" charset="0"/>
              </a:rPr>
              <a:t>2024 год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3F1E418-BAC7-4FA9-B70B-460A77ADD1EF}"/>
              </a:ext>
            </a:extLst>
          </p:cNvPr>
          <p:cNvSpPr txBox="1"/>
          <p:nvPr/>
        </p:nvSpPr>
        <p:spPr>
          <a:xfrm>
            <a:off x="10190185" y="6013639"/>
            <a:ext cx="17764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orki" panose="00000500000000000000" pitchFamily="2" charset="-52"/>
              </a:rPr>
              <a:t>#</a:t>
            </a:r>
            <a:r>
              <a:rPr lang="ru-RU" sz="2400" dirty="0" err="1">
                <a:solidFill>
                  <a:schemeClr val="bg1"/>
                </a:solidFill>
                <a:latin typeface="Corki" panose="00000500000000000000" pitchFamily="2" charset="-52"/>
              </a:rPr>
              <a:t>насевережить</a:t>
            </a:r>
            <a:endParaRPr lang="ru-RU" sz="2400" dirty="0">
              <a:solidFill>
                <a:schemeClr val="bg1"/>
              </a:solidFill>
              <a:latin typeface="Corki" panose="00000500000000000000" pitchFamily="2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1232461" y="2497016"/>
            <a:ext cx="5984045" cy="437856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F31E59F-99A0-46F9-8578-481E47D712D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9713" y="368152"/>
            <a:ext cx="2784787" cy="775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579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Равнобедренный треугольник 35">
            <a:extLst>
              <a:ext uri="{FF2B5EF4-FFF2-40B4-BE49-F238E27FC236}">
                <a16:creationId xmlns:a16="http://schemas.microsoft.com/office/drawing/2014/main" id="{1FBFD784-EFC6-4C69-B47E-DB6D98F23082}"/>
              </a:ext>
            </a:extLst>
          </p:cNvPr>
          <p:cNvSpPr/>
          <p:nvPr/>
        </p:nvSpPr>
        <p:spPr>
          <a:xfrm flipV="1">
            <a:off x="0" y="1002243"/>
            <a:ext cx="12201928" cy="777803"/>
          </a:xfrm>
          <a:prstGeom prst="triangle">
            <a:avLst>
              <a:gd name="adj" fmla="val 0"/>
            </a:avLst>
          </a:prstGeom>
          <a:solidFill>
            <a:srgbClr val="07D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C63918D0-A996-4284-A7C2-5DFB7ED81637}"/>
              </a:ext>
            </a:extLst>
          </p:cNvPr>
          <p:cNvGrpSpPr/>
          <p:nvPr/>
        </p:nvGrpSpPr>
        <p:grpSpPr>
          <a:xfrm>
            <a:off x="0" y="0"/>
            <a:ext cx="12201928" cy="1477328"/>
            <a:chOff x="0" y="1"/>
            <a:chExt cx="12192000" cy="1494119"/>
          </a:xfrm>
          <a:solidFill>
            <a:srgbClr val="569FF7"/>
          </a:solidFill>
        </p:grpSpPr>
        <p:sp>
          <p:nvSpPr>
            <p:cNvPr id="2" name="Параллелограмм 1">
              <a:extLst>
                <a:ext uri="{FF2B5EF4-FFF2-40B4-BE49-F238E27FC236}">
                  <a16:creationId xmlns:a16="http://schemas.microsoft.com/office/drawing/2014/main" id="{A5E85A59-0416-47B2-B399-EB2733693973}"/>
                </a:ext>
              </a:extLst>
            </p:cNvPr>
            <p:cNvSpPr/>
            <p:nvPr/>
          </p:nvSpPr>
          <p:spPr>
            <a:xfrm>
              <a:off x="0" y="1"/>
              <a:ext cx="12192000" cy="1014984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3" name="Равнобедренный треугольник 2">
              <a:extLst>
                <a:ext uri="{FF2B5EF4-FFF2-40B4-BE49-F238E27FC236}">
                  <a16:creationId xmlns:a16="http://schemas.microsoft.com/office/drawing/2014/main" id="{DE9A76F1-0BD8-4770-A54F-9309E60B9322}"/>
                </a:ext>
              </a:extLst>
            </p:cNvPr>
            <p:cNvSpPr/>
            <p:nvPr/>
          </p:nvSpPr>
          <p:spPr>
            <a:xfrm flipV="1">
              <a:off x="0" y="1014985"/>
              <a:ext cx="12115800" cy="479135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227464" y="200830"/>
            <a:ext cx="1196453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Факт 1. Мурманская область – самый населенный регион Арктики</a:t>
            </a:r>
            <a:endParaRPr lang="ru-RU" sz="2800" b="1" dirty="0">
              <a:solidFill>
                <a:schemeClr val="bg1"/>
              </a:solidFill>
              <a:latin typeface="Involve" panose="020B0502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362" y="1780046"/>
            <a:ext cx="10860596" cy="4826977"/>
          </a:xfrm>
          <a:prstGeom prst="roundRect">
            <a:avLst>
              <a:gd name="adj" fmla="val 584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94227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Равнобедренный треугольник 35">
            <a:extLst>
              <a:ext uri="{FF2B5EF4-FFF2-40B4-BE49-F238E27FC236}">
                <a16:creationId xmlns:a16="http://schemas.microsoft.com/office/drawing/2014/main" id="{1FBFD784-EFC6-4C69-B47E-DB6D98F23082}"/>
              </a:ext>
            </a:extLst>
          </p:cNvPr>
          <p:cNvSpPr/>
          <p:nvPr/>
        </p:nvSpPr>
        <p:spPr>
          <a:xfrm flipV="1">
            <a:off x="0" y="1002243"/>
            <a:ext cx="12201928" cy="777803"/>
          </a:xfrm>
          <a:prstGeom prst="triangle">
            <a:avLst>
              <a:gd name="adj" fmla="val 0"/>
            </a:avLst>
          </a:prstGeom>
          <a:solidFill>
            <a:srgbClr val="07D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C63918D0-A996-4284-A7C2-5DFB7ED81637}"/>
              </a:ext>
            </a:extLst>
          </p:cNvPr>
          <p:cNvGrpSpPr/>
          <p:nvPr/>
        </p:nvGrpSpPr>
        <p:grpSpPr>
          <a:xfrm>
            <a:off x="0" y="0"/>
            <a:ext cx="12201928" cy="1477328"/>
            <a:chOff x="0" y="1"/>
            <a:chExt cx="12192000" cy="1494119"/>
          </a:xfrm>
          <a:solidFill>
            <a:srgbClr val="569FF7"/>
          </a:solidFill>
        </p:grpSpPr>
        <p:sp>
          <p:nvSpPr>
            <p:cNvPr id="2" name="Параллелограмм 1">
              <a:extLst>
                <a:ext uri="{FF2B5EF4-FFF2-40B4-BE49-F238E27FC236}">
                  <a16:creationId xmlns:a16="http://schemas.microsoft.com/office/drawing/2014/main" id="{A5E85A59-0416-47B2-B399-EB2733693973}"/>
                </a:ext>
              </a:extLst>
            </p:cNvPr>
            <p:cNvSpPr/>
            <p:nvPr/>
          </p:nvSpPr>
          <p:spPr>
            <a:xfrm>
              <a:off x="0" y="1"/>
              <a:ext cx="12192000" cy="1014984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3" name="Равнобедренный треугольник 2">
              <a:extLst>
                <a:ext uri="{FF2B5EF4-FFF2-40B4-BE49-F238E27FC236}">
                  <a16:creationId xmlns:a16="http://schemas.microsoft.com/office/drawing/2014/main" id="{DE9A76F1-0BD8-4770-A54F-9309E60B9322}"/>
                </a:ext>
              </a:extLst>
            </p:cNvPr>
            <p:cNvSpPr/>
            <p:nvPr/>
          </p:nvSpPr>
          <p:spPr>
            <a:xfrm flipV="1">
              <a:off x="0" y="1014985"/>
              <a:ext cx="12115800" cy="479135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237392" y="209134"/>
            <a:ext cx="1196453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Факт 2. </a:t>
            </a:r>
            <a:r>
              <a:rPr lang="ru-RU" sz="28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Мурманская область богата </a:t>
            </a:r>
            <a:r>
              <a:rPr lang="ru-RU" sz="28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м</a:t>
            </a:r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есторождениями </a:t>
            </a:r>
            <a:r>
              <a:rPr lang="ru-RU" sz="28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уникальных </a:t>
            </a:r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полезных </a:t>
            </a:r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ископаемых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9" t="4222" r="8082" b="15389"/>
          <a:stretch/>
        </p:blipFill>
        <p:spPr>
          <a:xfrm>
            <a:off x="10052104" y="3308507"/>
            <a:ext cx="1957786" cy="1219469"/>
          </a:xfrm>
          <a:prstGeom prst="roundRect">
            <a:avLst>
              <a:gd name="adj" fmla="val 676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pic>
        <p:nvPicPr>
          <p:cNvPr id="9" name="Picture 2" descr="https://almamater13.ru/800/600/https/forpost-sz.ru/sites/default/files/doc/2019/04/06/geolog.jpg"/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81"/>
          <a:stretch/>
        </p:blipFill>
        <p:spPr bwMode="auto">
          <a:xfrm>
            <a:off x="10047453" y="1539173"/>
            <a:ext cx="1962437" cy="1243116"/>
          </a:xfrm>
          <a:prstGeom prst="roundRect">
            <a:avLst>
              <a:gd name="adj" fmla="val 676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3" b="18903"/>
          <a:stretch/>
        </p:blipFill>
        <p:spPr>
          <a:xfrm>
            <a:off x="10098988" y="5188167"/>
            <a:ext cx="1958058" cy="1260445"/>
          </a:xfrm>
          <a:prstGeom prst="roundRect">
            <a:avLst>
              <a:gd name="adj" fmla="val 676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6190" y="3753292"/>
            <a:ext cx="3601316" cy="286974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/>
          <a:srcRect r="51148"/>
          <a:stretch/>
        </p:blipFill>
        <p:spPr>
          <a:xfrm>
            <a:off x="4000783" y="1688431"/>
            <a:ext cx="2062050" cy="162007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188149" y="3519610"/>
            <a:ext cx="39108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569FF7"/>
                </a:solidFill>
                <a:latin typeface="Involve" panose="020B0502020202020204" pitchFamily="34" charset="0"/>
              </a:rPr>
              <a:t>Доля Мурманской области </a:t>
            </a:r>
          </a:p>
          <a:p>
            <a:r>
              <a:rPr lang="ru-RU" sz="1600" dirty="0">
                <a:solidFill>
                  <a:srgbClr val="569FF7"/>
                </a:solidFill>
                <a:latin typeface="Involve" panose="020B0502020202020204" pitchFamily="34" charset="0"/>
              </a:rPr>
              <a:t>в общероссийском производстве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06856" y="4083249"/>
            <a:ext cx="2967144" cy="141678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53413" y="5500036"/>
            <a:ext cx="919370" cy="13579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325" y="1831972"/>
            <a:ext cx="3299226" cy="490669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6"/>
          <a:srcRect l="51116"/>
          <a:stretch/>
        </p:blipFill>
        <p:spPr>
          <a:xfrm>
            <a:off x="7207546" y="1688431"/>
            <a:ext cx="2063432" cy="1620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436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9080" y="4804"/>
            <a:ext cx="7332920" cy="685319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631" y="0"/>
            <a:ext cx="9708573" cy="6858003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68D8E1A3-B80A-274C-9B65-C3746CA77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689C-0428-2041-A422-96CC7CA87939}" type="slidenum">
              <a:rPr lang="ru-RU" smtClean="0"/>
              <a:t>12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612231" y="2186622"/>
            <a:ext cx="570482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569FF7"/>
                </a:solidFill>
                <a:latin typeface="Involve" panose="020B0502020202020204" pitchFamily="34" charset="0"/>
              </a:rPr>
              <a:t>Гипотеза </a:t>
            </a:r>
            <a:r>
              <a:rPr lang="ru-RU" sz="3600" b="1" dirty="0" smtClean="0">
                <a:solidFill>
                  <a:srgbClr val="569FF7"/>
                </a:solidFill>
                <a:latin typeface="Involve" panose="020B0502020202020204" pitchFamily="34" charset="0"/>
              </a:rPr>
              <a:t>3. Мурманская область </a:t>
            </a:r>
            <a:r>
              <a:rPr lang="ru-RU" sz="3600" b="1" dirty="0">
                <a:solidFill>
                  <a:srgbClr val="569FF7"/>
                </a:solidFill>
                <a:latin typeface="Involve" panose="020B0502020202020204" pitchFamily="34" charset="0"/>
              </a:rPr>
              <a:t>– </a:t>
            </a:r>
            <a:r>
              <a:rPr lang="ru-RU" sz="3600" b="1" dirty="0" smtClean="0">
                <a:solidFill>
                  <a:srgbClr val="569FF7"/>
                </a:solidFill>
                <a:latin typeface="Involve" panose="020B0502020202020204" pitchFamily="34" charset="0"/>
              </a:rPr>
              <a:t>основа обороны Арктики</a:t>
            </a:r>
            <a:endParaRPr lang="ru-RU" sz="3600" b="1" dirty="0">
              <a:solidFill>
                <a:srgbClr val="569FF7"/>
              </a:solidFill>
              <a:latin typeface="Involve" panose="020B0502020202020204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F164DEB-B7F1-E94D-B1CE-6F485B98CE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835" y="2826385"/>
            <a:ext cx="1028798" cy="1028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767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Равнобедренный треугольник 35">
            <a:extLst>
              <a:ext uri="{FF2B5EF4-FFF2-40B4-BE49-F238E27FC236}">
                <a16:creationId xmlns:a16="http://schemas.microsoft.com/office/drawing/2014/main" id="{1FBFD784-EFC6-4C69-B47E-DB6D98F23082}"/>
              </a:ext>
            </a:extLst>
          </p:cNvPr>
          <p:cNvSpPr/>
          <p:nvPr/>
        </p:nvSpPr>
        <p:spPr>
          <a:xfrm flipV="1">
            <a:off x="0" y="1002243"/>
            <a:ext cx="12201928" cy="777803"/>
          </a:xfrm>
          <a:prstGeom prst="triangle">
            <a:avLst>
              <a:gd name="adj" fmla="val 0"/>
            </a:avLst>
          </a:prstGeom>
          <a:solidFill>
            <a:srgbClr val="07D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C63918D0-A996-4284-A7C2-5DFB7ED81637}"/>
              </a:ext>
            </a:extLst>
          </p:cNvPr>
          <p:cNvGrpSpPr/>
          <p:nvPr/>
        </p:nvGrpSpPr>
        <p:grpSpPr>
          <a:xfrm>
            <a:off x="0" y="0"/>
            <a:ext cx="12201928" cy="1477328"/>
            <a:chOff x="0" y="1"/>
            <a:chExt cx="12192000" cy="1494119"/>
          </a:xfrm>
          <a:solidFill>
            <a:srgbClr val="569FF7"/>
          </a:solidFill>
        </p:grpSpPr>
        <p:sp>
          <p:nvSpPr>
            <p:cNvPr id="2" name="Параллелограмм 1">
              <a:extLst>
                <a:ext uri="{FF2B5EF4-FFF2-40B4-BE49-F238E27FC236}">
                  <a16:creationId xmlns:a16="http://schemas.microsoft.com/office/drawing/2014/main" id="{A5E85A59-0416-47B2-B399-EB2733693973}"/>
                </a:ext>
              </a:extLst>
            </p:cNvPr>
            <p:cNvSpPr/>
            <p:nvPr/>
          </p:nvSpPr>
          <p:spPr>
            <a:xfrm>
              <a:off x="0" y="1"/>
              <a:ext cx="12192000" cy="1014984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3" name="Равнобедренный треугольник 2">
              <a:extLst>
                <a:ext uri="{FF2B5EF4-FFF2-40B4-BE49-F238E27FC236}">
                  <a16:creationId xmlns:a16="http://schemas.microsoft.com/office/drawing/2014/main" id="{DE9A76F1-0BD8-4770-A54F-9309E60B9322}"/>
                </a:ext>
              </a:extLst>
            </p:cNvPr>
            <p:cNvSpPr/>
            <p:nvPr/>
          </p:nvSpPr>
          <p:spPr>
            <a:xfrm flipV="1">
              <a:off x="0" y="1014985"/>
              <a:ext cx="12115800" cy="479135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237392" y="301550"/>
            <a:ext cx="119645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Факт 1. </a:t>
            </a:r>
            <a:r>
              <a:rPr lang="ru-RU" sz="28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Мурманская </a:t>
            </a:r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область – база Северного флота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625531" y="4360910"/>
            <a:ext cx="3412691" cy="249709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2893" y="4266090"/>
            <a:ext cx="4097191" cy="2520000"/>
          </a:xfrm>
          <a:prstGeom prst="roundRect">
            <a:avLst>
              <a:gd name="adj" fmla="val 676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pic>
        <p:nvPicPr>
          <p:cNvPr id="1034" name="Picture 10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140" y="2447160"/>
            <a:ext cx="4608000" cy="2880000"/>
          </a:xfrm>
          <a:prstGeom prst="roundRect">
            <a:avLst>
              <a:gd name="adj" fmla="val 676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  <p:pic>
        <p:nvPicPr>
          <p:cNvPr id="1036" name="Picture 12" descr="Picture background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6" t="2866" r="9896" b="6268"/>
          <a:stretch/>
        </p:blipFill>
        <p:spPr bwMode="auto">
          <a:xfrm>
            <a:off x="7662893" y="1391144"/>
            <a:ext cx="4034143" cy="2520000"/>
          </a:xfrm>
          <a:prstGeom prst="roundRect">
            <a:avLst>
              <a:gd name="adj" fmla="val 676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799173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Равнобедренный треугольник 35">
            <a:extLst>
              <a:ext uri="{FF2B5EF4-FFF2-40B4-BE49-F238E27FC236}">
                <a16:creationId xmlns:a16="http://schemas.microsoft.com/office/drawing/2014/main" id="{1FBFD784-EFC6-4C69-B47E-DB6D98F23082}"/>
              </a:ext>
            </a:extLst>
          </p:cNvPr>
          <p:cNvSpPr/>
          <p:nvPr/>
        </p:nvSpPr>
        <p:spPr>
          <a:xfrm flipV="1">
            <a:off x="0" y="1002243"/>
            <a:ext cx="12201928" cy="777803"/>
          </a:xfrm>
          <a:prstGeom prst="triangle">
            <a:avLst>
              <a:gd name="adj" fmla="val 0"/>
            </a:avLst>
          </a:prstGeom>
          <a:solidFill>
            <a:srgbClr val="07D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C63918D0-A996-4284-A7C2-5DFB7ED81637}"/>
              </a:ext>
            </a:extLst>
          </p:cNvPr>
          <p:cNvGrpSpPr/>
          <p:nvPr/>
        </p:nvGrpSpPr>
        <p:grpSpPr>
          <a:xfrm>
            <a:off x="0" y="0"/>
            <a:ext cx="12201928" cy="1477328"/>
            <a:chOff x="0" y="1"/>
            <a:chExt cx="12192000" cy="1494119"/>
          </a:xfrm>
          <a:solidFill>
            <a:srgbClr val="569FF7"/>
          </a:solidFill>
        </p:grpSpPr>
        <p:sp>
          <p:nvSpPr>
            <p:cNvPr id="2" name="Параллелограмм 1">
              <a:extLst>
                <a:ext uri="{FF2B5EF4-FFF2-40B4-BE49-F238E27FC236}">
                  <a16:creationId xmlns:a16="http://schemas.microsoft.com/office/drawing/2014/main" id="{A5E85A59-0416-47B2-B399-EB2733693973}"/>
                </a:ext>
              </a:extLst>
            </p:cNvPr>
            <p:cNvSpPr/>
            <p:nvPr/>
          </p:nvSpPr>
          <p:spPr>
            <a:xfrm>
              <a:off x="0" y="1"/>
              <a:ext cx="12192000" cy="1014984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3" name="Равнобедренный треугольник 2">
              <a:extLst>
                <a:ext uri="{FF2B5EF4-FFF2-40B4-BE49-F238E27FC236}">
                  <a16:creationId xmlns:a16="http://schemas.microsoft.com/office/drawing/2014/main" id="{DE9A76F1-0BD8-4770-A54F-9309E60B9322}"/>
                </a:ext>
              </a:extLst>
            </p:cNvPr>
            <p:cNvSpPr/>
            <p:nvPr/>
          </p:nvSpPr>
          <p:spPr>
            <a:xfrm flipV="1">
              <a:off x="0" y="1014985"/>
              <a:ext cx="12115800" cy="479135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237392" y="301550"/>
            <a:ext cx="1196453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Факт 2. </a:t>
            </a:r>
            <a:r>
              <a:rPr lang="ru-RU" sz="28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Мурманская </a:t>
            </a:r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область – база </a:t>
            </a:r>
            <a:r>
              <a:rPr lang="ru-RU" sz="28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дальней и морской авиации</a:t>
            </a:r>
            <a:endParaRPr lang="ru-RU" sz="2800" b="1" dirty="0">
              <a:solidFill>
                <a:schemeClr val="bg1"/>
              </a:solidFill>
              <a:latin typeface="Involve" panose="020B0502020202020204" pitchFamily="34" charset="0"/>
            </a:endParaRPr>
          </a:p>
        </p:txBody>
      </p:sp>
      <p:pic>
        <p:nvPicPr>
          <p:cNvPr id="1026" name="Picture 2" descr="https://avatars.dzeninfra.ru/get-zen_doc/271828/pub_66e1ab8e63a9190c72550851_66e1ab9163a9190c72550919/scale_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4734" y="4432931"/>
            <a:ext cx="3480932" cy="2196000"/>
          </a:xfrm>
          <a:prstGeom prst="roundRect">
            <a:avLst>
              <a:gd name="adj" fmla="val 676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6 of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92" y="4432931"/>
            <a:ext cx="3249998" cy="2160000"/>
          </a:xfrm>
          <a:prstGeom prst="roundRect">
            <a:avLst>
              <a:gd name="adj" fmla="val 676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057" y="2480739"/>
            <a:ext cx="4678009" cy="3508507"/>
          </a:xfrm>
          <a:prstGeom prst="roundRect">
            <a:avLst>
              <a:gd name="adj" fmla="val 676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Picture backgrou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523" y="1901647"/>
            <a:ext cx="3222867" cy="2160000"/>
          </a:xfrm>
          <a:prstGeom prst="roundRect">
            <a:avLst>
              <a:gd name="adj" fmla="val 676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Picture backgroun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4187" y="1901647"/>
            <a:ext cx="3242026" cy="2160000"/>
          </a:xfrm>
          <a:prstGeom prst="roundRect">
            <a:avLst>
              <a:gd name="adj" fmla="val 676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4860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141" y="0"/>
            <a:ext cx="1028185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631" y="0"/>
            <a:ext cx="9708573" cy="6858003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68D8E1A3-B80A-274C-9B65-C3746CA77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689C-0428-2041-A422-96CC7CA87939}" type="slidenum">
              <a:rPr lang="ru-RU" smtClean="0"/>
              <a:t>15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612231" y="2186622"/>
            <a:ext cx="570482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569FF7"/>
                </a:solidFill>
                <a:latin typeface="Involve" panose="020B0502020202020204" pitchFamily="34" charset="0"/>
              </a:rPr>
              <a:t>Гипотеза </a:t>
            </a:r>
            <a:r>
              <a:rPr lang="ru-RU" sz="3600" b="1" dirty="0" smtClean="0">
                <a:solidFill>
                  <a:srgbClr val="569FF7"/>
                </a:solidFill>
                <a:latin typeface="Involve" panose="020B0502020202020204" pitchFamily="34" charset="0"/>
              </a:rPr>
              <a:t>4. Мурманская область </a:t>
            </a:r>
            <a:r>
              <a:rPr lang="ru-RU" sz="3600" b="1" dirty="0">
                <a:solidFill>
                  <a:srgbClr val="569FF7"/>
                </a:solidFill>
                <a:latin typeface="Involve" panose="020B0502020202020204" pitchFamily="34" charset="0"/>
              </a:rPr>
              <a:t>– ведущая научная база Арктики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F164DEB-B7F1-E94D-B1CE-6F485B98CE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835" y="2826385"/>
            <a:ext cx="1028798" cy="1028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787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un9-54.userapi.com/impg/3Tr0VHQd91cOixEPHTijcu5pwR6ADgU-gMKg3A/b6mTskzP0DA.jpg?size=678x671&amp;quality=96&amp;sign=4ab7ce1bc7dbef8a0e6a9e29f711a4f5&amp;type=album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346" y="1356910"/>
            <a:ext cx="1548085" cy="1532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6335" y="1647725"/>
            <a:ext cx="1812511" cy="1134564"/>
          </a:xfrm>
          <a:prstGeom prst="rect">
            <a:avLst/>
          </a:prstGeom>
        </p:spPr>
      </p:pic>
      <p:sp>
        <p:nvSpPr>
          <p:cNvPr id="14" name="Равнобедренный треугольник 13">
            <a:extLst>
              <a:ext uri="{FF2B5EF4-FFF2-40B4-BE49-F238E27FC236}">
                <a16:creationId xmlns:a16="http://schemas.microsoft.com/office/drawing/2014/main" id="{1FBFD784-EFC6-4C69-B47E-DB6D98F23082}"/>
              </a:ext>
            </a:extLst>
          </p:cNvPr>
          <p:cNvSpPr/>
          <p:nvPr/>
        </p:nvSpPr>
        <p:spPr>
          <a:xfrm flipV="1">
            <a:off x="0" y="1002243"/>
            <a:ext cx="12201928" cy="777803"/>
          </a:xfrm>
          <a:prstGeom prst="triangle">
            <a:avLst>
              <a:gd name="adj" fmla="val 0"/>
            </a:avLst>
          </a:prstGeom>
          <a:solidFill>
            <a:srgbClr val="07D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C63918D0-A996-4284-A7C2-5DFB7ED81637}"/>
              </a:ext>
            </a:extLst>
          </p:cNvPr>
          <p:cNvGrpSpPr/>
          <p:nvPr/>
        </p:nvGrpSpPr>
        <p:grpSpPr>
          <a:xfrm>
            <a:off x="0" y="0"/>
            <a:ext cx="12201928" cy="1477328"/>
            <a:chOff x="0" y="1"/>
            <a:chExt cx="12192000" cy="1494119"/>
          </a:xfrm>
          <a:solidFill>
            <a:srgbClr val="569FF7"/>
          </a:solidFill>
        </p:grpSpPr>
        <p:sp>
          <p:nvSpPr>
            <p:cNvPr id="2" name="Параллелограмм 1">
              <a:extLst>
                <a:ext uri="{FF2B5EF4-FFF2-40B4-BE49-F238E27FC236}">
                  <a16:creationId xmlns:a16="http://schemas.microsoft.com/office/drawing/2014/main" id="{A5E85A59-0416-47B2-B399-EB2733693973}"/>
                </a:ext>
              </a:extLst>
            </p:cNvPr>
            <p:cNvSpPr/>
            <p:nvPr/>
          </p:nvSpPr>
          <p:spPr>
            <a:xfrm>
              <a:off x="0" y="1"/>
              <a:ext cx="12192000" cy="1014984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3" name="Равнобедренный треугольник 2">
              <a:extLst>
                <a:ext uri="{FF2B5EF4-FFF2-40B4-BE49-F238E27FC236}">
                  <a16:creationId xmlns:a16="http://schemas.microsoft.com/office/drawing/2014/main" id="{DE9A76F1-0BD8-4770-A54F-9309E60B9322}"/>
                </a:ext>
              </a:extLst>
            </p:cNvPr>
            <p:cNvSpPr/>
            <p:nvPr/>
          </p:nvSpPr>
          <p:spPr>
            <a:xfrm flipV="1">
              <a:off x="0" y="1014985"/>
              <a:ext cx="12115800" cy="479135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237392" y="315316"/>
            <a:ext cx="119645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Факт </a:t>
            </a:r>
            <a:r>
              <a:rPr lang="ru-RU" sz="28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1. Мощная научно-техническая база</a:t>
            </a:r>
            <a:endParaRPr lang="ru-RU" sz="2800" b="1" dirty="0">
              <a:solidFill>
                <a:schemeClr val="bg1"/>
              </a:solidFill>
              <a:latin typeface="Involve" panose="020B050202020202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625531" y="4360910"/>
            <a:ext cx="3412691" cy="2497090"/>
          </a:xfrm>
          <a:prstGeom prst="rect">
            <a:avLst/>
          </a:prstGeom>
        </p:spPr>
      </p:pic>
      <p:pic>
        <p:nvPicPr>
          <p:cNvPr id="1032" name="Picture 8" descr="https://sun9-27.userapi.com/impg/E8ATj4KHuGpLmE80JkKGhgGtTJybgc6rX_fsxQ/qT5pri-FcM8.jpg?size=878x888&amp;quality=95&amp;sign=5f4822ac41aec3414770d1c73c2e9c80&amp;type=album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059" y="1540610"/>
            <a:ext cx="1258905" cy="1273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6"/>
          <a:srcRect r="13294"/>
          <a:stretch/>
        </p:blipFill>
        <p:spPr>
          <a:xfrm>
            <a:off x="162112" y="2473174"/>
            <a:ext cx="2184999" cy="1585018"/>
          </a:xfrm>
          <a:prstGeom prst="roundRect">
            <a:avLst>
              <a:gd name="adj" fmla="val 629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49631" y="1529264"/>
            <a:ext cx="9173514" cy="511213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76569" y="4210723"/>
            <a:ext cx="2143906" cy="244040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49994BD-B9D1-44FE-B17B-2B671A5C0E97}"/>
              </a:ext>
            </a:extLst>
          </p:cNvPr>
          <p:cNvSpPr txBox="1"/>
          <p:nvPr/>
        </p:nvSpPr>
        <p:spPr>
          <a:xfrm>
            <a:off x="8286750" y="3687504"/>
            <a:ext cx="4343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569FF7"/>
                </a:solidFill>
                <a:latin typeface="Involve" panose="020B0502020202020204" pitchFamily="34" charset="0"/>
              </a:rPr>
              <a:t>МАУ </a:t>
            </a:r>
            <a:r>
              <a:rPr lang="ru-RU" sz="1100" b="1" dirty="0" smtClean="0">
                <a:solidFill>
                  <a:srgbClr val="569FF7"/>
                </a:solidFill>
                <a:latin typeface="Involve" panose="020B0502020202020204" pitchFamily="34" charset="0"/>
              </a:rPr>
              <a:t>Мурманский арктический университет</a:t>
            </a:r>
            <a:endParaRPr lang="ru-RU" sz="1100" b="1" dirty="0">
              <a:solidFill>
                <a:srgbClr val="569FF7"/>
              </a:solidFill>
              <a:latin typeface="Involve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3703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авнобедренный треугольник 8">
            <a:extLst>
              <a:ext uri="{FF2B5EF4-FFF2-40B4-BE49-F238E27FC236}">
                <a16:creationId xmlns:a16="http://schemas.microsoft.com/office/drawing/2014/main" id="{1FBFD784-EFC6-4C69-B47E-DB6D98F23082}"/>
              </a:ext>
            </a:extLst>
          </p:cNvPr>
          <p:cNvSpPr/>
          <p:nvPr/>
        </p:nvSpPr>
        <p:spPr>
          <a:xfrm flipV="1">
            <a:off x="0" y="1002243"/>
            <a:ext cx="12201928" cy="777803"/>
          </a:xfrm>
          <a:prstGeom prst="triangle">
            <a:avLst>
              <a:gd name="adj" fmla="val 0"/>
            </a:avLst>
          </a:prstGeom>
          <a:solidFill>
            <a:srgbClr val="07D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C63918D0-A996-4284-A7C2-5DFB7ED81637}"/>
              </a:ext>
            </a:extLst>
          </p:cNvPr>
          <p:cNvGrpSpPr/>
          <p:nvPr/>
        </p:nvGrpSpPr>
        <p:grpSpPr>
          <a:xfrm>
            <a:off x="0" y="0"/>
            <a:ext cx="12201928" cy="1477328"/>
            <a:chOff x="0" y="1"/>
            <a:chExt cx="12192000" cy="1494119"/>
          </a:xfrm>
          <a:solidFill>
            <a:srgbClr val="569FF7"/>
          </a:solidFill>
        </p:grpSpPr>
        <p:sp>
          <p:nvSpPr>
            <p:cNvPr id="2" name="Параллелограмм 1">
              <a:extLst>
                <a:ext uri="{FF2B5EF4-FFF2-40B4-BE49-F238E27FC236}">
                  <a16:creationId xmlns:a16="http://schemas.microsoft.com/office/drawing/2014/main" id="{A5E85A59-0416-47B2-B399-EB2733693973}"/>
                </a:ext>
              </a:extLst>
            </p:cNvPr>
            <p:cNvSpPr/>
            <p:nvPr/>
          </p:nvSpPr>
          <p:spPr>
            <a:xfrm>
              <a:off x="0" y="1"/>
              <a:ext cx="12192000" cy="1014984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3" name="Равнобедренный треугольник 2">
              <a:extLst>
                <a:ext uri="{FF2B5EF4-FFF2-40B4-BE49-F238E27FC236}">
                  <a16:creationId xmlns:a16="http://schemas.microsoft.com/office/drawing/2014/main" id="{DE9A76F1-0BD8-4770-A54F-9309E60B9322}"/>
                </a:ext>
              </a:extLst>
            </p:cNvPr>
            <p:cNvSpPr/>
            <p:nvPr/>
          </p:nvSpPr>
          <p:spPr>
            <a:xfrm flipV="1">
              <a:off x="0" y="1014985"/>
              <a:ext cx="12115800" cy="479135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237392" y="230255"/>
            <a:ext cx="119645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Факт </a:t>
            </a:r>
            <a:r>
              <a:rPr lang="ru-RU" sz="28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2. Мурманская </a:t>
            </a:r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область </a:t>
            </a:r>
            <a:r>
              <a:rPr lang="ru-RU" sz="28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– ведущая научная база Арктики</a:t>
            </a:r>
            <a:endParaRPr lang="ru-RU" sz="2800" b="1" dirty="0">
              <a:solidFill>
                <a:schemeClr val="bg1"/>
              </a:solidFill>
              <a:latin typeface="Involve" panose="020B0502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13" y="1876762"/>
            <a:ext cx="12101315" cy="4858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150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2809" y="-1"/>
            <a:ext cx="8739191" cy="685800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631" y="0"/>
            <a:ext cx="9708573" cy="6858003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68D8E1A3-B80A-274C-9B65-C3746CA77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689C-0428-2041-A422-96CC7CA87939}" type="slidenum">
              <a:rPr lang="ru-RU" smtClean="0"/>
              <a:t>18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612231" y="2186622"/>
            <a:ext cx="570482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569FF7"/>
                </a:solidFill>
                <a:latin typeface="Involve" panose="020B0502020202020204" pitchFamily="34" charset="0"/>
              </a:rPr>
              <a:t>Гипотеза </a:t>
            </a:r>
            <a:r>
              <a:rPr lang="ru-RU" sz="3600" b="1" dirty="0" smtClean="0">
                <a:solidFill>
                  <a:srgbClr val="569FF7"/>
                </a:solidFill>
                <a:latin typeface="Involve" panose="020B0502020202020204" pitchFamily="34" charset="0"/>
              </a:rPr>
              <a:t>5. Мурманская область </a:t>
            </a:r>
            <a:r>
              <a:rPr lang="ru-RU" sz="3600" b="1" dirty="0">
                <a:solidFill>
                  <a:srgbClr val="569FF7"/>
                </a:solidFill>
                <a:latin typeface="Involve" panose="020B0502020202020204" pitchFamily="34" charset="0"/>
              </a:rPr>
              <a:t>– </a:t>
            </a:r>
            <a:r>
              <a:rPr lang="ru-RU" sz="3600" b="1" dirty="0" smtClean="0">
                <a:solidFill>
                  <a:srgbClr val="569FF7"/>
                </a:solidFill>
                <a:latin typeface="Involve" panose="020B0502020202020204" pitchFamily="34" charset="0"/>
              </a:rPr>
              <a:t>главный туристический центр Арктики</a:t>
            </a:r>
            <a:endParaRPr lang="ru-RU" sz="3600" b="1" dirty="0">
              <a:solidFill>
                <a:srgbClr val="569FF7"/>
              </a:solidFill>
              <a:latin typeface="Involve" panose="020B0502020202020204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F164DEB-B7F1-E94D-B1CE-6F485B98CE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835" y="2826385"/>
            <a:ext cx="1028798" cy="1028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770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418" y="1360239"/>
            <a:ext cx="10360661" cy="5497761"/>
          </a:xfrm>
          <a:prstGeom prst="rect">
            <a:avLst/>
          </a:prstGeom>
        </p:spPr>
      </p:pic>
      <p:sp>
        <p:nvSpPr>
          <p:cNvPr id="36" name="Равнобедренный треугольник 35">
            <a:extLst>
              <a:ext uri="{FF2B5EF4-FFF2-40B4-BE49-F238E27FC236}">
                <a16:creationId xmlns:a16="http://schemas.microsoft.com/office/drawing/2014/main" id="{1FBFD784-EFC6-4C69-B47E-DB6D98F23082}"/>
              </a:ext>
            </a:extLst>
          </p:cNvPr>
          <p:cNvSpPr/>
          <p:nvPr/>
        </p:nvSpPr>
        <p:spPr>
          <a:xfrm flipV="1">
            <a:off x="0" y="1002243"/>
            <a:ext cx="12201928" cy="777803"/>
          </a:xfrm>
          <a:prstGeom prst="triangle">
            <a:avLst>
              <a:gd name="adj" fmla="val 0"/>
            </a:avLst>
          </a:prstGeom>
          <a:solidFill>
            <a:srgbClr val="07D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C63918D0-A996-4284-A7C2-5DFB7ED81637}"/>
              </a:ext>
            </a:extLst>
          </p:cNvPr>
          <p:cNvGrpSpPr/>
          <p:nvPr/>
        </p:nvGrpSpPr>
        <p:grpSpPr>
          <a:xfrm>
            <a:off x="0" y="0"/>
            <a:ext cx="12201928" cy="1477328"/>
            <a:chOff x="0" y="1"/>
            <a:chExt cx="12192000" cy="1494119"/>
          </a:xfrm>
          <a:solidFill>
            <a:srgbClr val="569FF7"/>
          </a:solidFill>
        </p:grpSpPr>
        <p:sp>
          <p:nvSpPr>
            <p:cNvPr id="2" name="Параллелограмм 1">
              <a:extLst>
                <a:ext uri="{FF2B5EF4-FFF2-40B4-BE49-F238E27FC236}">
                  <a16:creationId xmlns:a16="http://schemas.microsoft.com/office/drawing/2014/main" id="{A5E85A59-0416-47B2-B399-EB2733693973}"/>
                </a:ext>
              </a:extLst>
            </p:cNvPr>
            <p:cNvSpPr/>
            <p:nvPr/>
          </p:nvSpPr>
          <p:spPr>
            <a:xfrm>
              <a:off x="0" y="1"/>
              <a:ext cx="12192000" cy="1014984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3" name="Равнобедренный треугольник 2">
              <a:extLst>
                <a:ext uri="{FF2B5EF4-FFF2-40B4-BE49-F238E27FC236}">
                  <a16:creationId xmlns:a16="http://schemas.microsoft.com/office/drawing/2014/main" id="{DE9A76F1-0BD8-4770-A54F-9309E60B9322}"/>
                </a:ext>
              </a:extLst>
            </p:cNvPr>
            <p:cNvSpPr/>
            <p:nvPr/>
          </p:nvSpPr>
          <p:spPr>
            <a:xfrm flipV="1">
              <a:off x="0" y="1014985"/>
              <a:ext cx="12115800" cy="479135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227464" y="236106"/>
            <a:ext cx="1196453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Факт 1. Современная туристическая инфраструктура. </a:t>
            </a:r>
          </a:p>
          <a:p>
            <a:r>
              <a:rPr lang="ru-RU" sz="28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Туристические бренды.</a:t>
            </a:r>
            <a:endParaRPr lang="ru-RU" sz="2800" b="1" dirty="0">
              <a:solidFill>
                <a:schemeClr val="bg1"/>
              </a:solidFill>
              <a:latin typeface="Involve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4774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icture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74"/>
          <a:stretch/>
        </p:blipFill>
        <p:spPr bwMode="auto">
          <a:xfrm>
            <a:off x="5134706" y="0"/>
            <a:ext cx="7086602" cy="6861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08569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175847" y="2310062"/>
            <a:ext cx="580292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569FF7"/>
                </a:solidFill>
                <a:latin typeface="Involve" panose="020B0502020202020204" pitchFamily="34" charset="0"/>
              </a:rPr>
              <a:t>Дискуссионный клуб «Мурманская область – форпост </a:t>
            </a:r>
            <a:r>
              <a:rPr lang="ru-RU" sz="3600" b="1" dirty="0" smtClean="0">
                <a:solidFill>
                  <a:srgbClr val="569FF7"/>
                </a:solidFill>
                <a:latin typeface="Involve" panose="020B0502020202020204" pitchFamily="34" charset="0"/>
              </a:rPr>
              <a:t>Арктики»</a:t>
            </a:r>
            <a:endParaRPr lang="ru-RU" sz="3600" b="1" dirty="0">
              <a:solidFill>
                <a:srgbClr val="569FF7"/>
              </a:solidFill>
              <a:latin typeface="Involve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359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Равнобедренный треугольник 35">
            <a:extLst>
              <a:ext uri="{FF2B5EF4-FFF2-40B4-BE49-F238E27FC236}">
                <a16:creationId xmlns:a16="http://schemas.microsoft.com/office/drawing/2014/main" id="{1FBFD784-EFC6-4C69-B47E-DB6D98F23082}"/>
              </a:ext>
            </a:extLst>
          </p:cNvPr>
          <p:cNvSpPr/>
          <p:nvPr/>
        </p:nvSpPr>
        <p:spPr>
          <a:xfrm flipV="1">
            <a:off x="0" y="1002243"/>
            <a:ext cx="12201928" cy="777803"/>
          </a:xfrm>
          <a:prstGeom prst="triangle">
            <a:avLst>
              <a:gd name="adj" fmla="val 0"/>
            </a:avLst>
          </a:prstGeom>
          <a:solidFill>
            <a:srgbClr val="07D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C63918D0-A996-4284-A7C2-5DFB7ED81637}"/>
              </a:ext>
            </a:extLst>
          </p:cNvPr>
          <p:cNvGrpSpPr/>
          <p:nvPr/>
        </p:nvGrpSpPr>
        <p:grpSpPr>
          <a:xfrm>
            <a:off x="0" y="0"/>
            <a:ext cx="12201928" cy="1477328"/>
            <a:chOff x="0" y="1"/>
            <a:chExt cx="12192000" cy="1494119"/>
          </a:xfrm>
          <a:solidFill>
            <a:srgbClr val="569FF7"/>
          </a:solidFill>
        </p:grpSpPr>
        <p:sp>
          <p:nvSpPr>
            <p:cNvPr id="2" name="Параллелограмм 1">
              <a:extLst>
                <a:ext uri="{FF2B5EF4-FFF2-40B4-BE49-F238E27FC236}">
                  <a16:creationId xmlns:a16="http://schemas.microsoft.com/office/drawing/2014/main" id="{A5E85A59-0416-47B2-B399-EB2733693973}"/>
                </a:ext>
              </a:extLst>
            </p:cNvPr>
            <p:cNvSpPr/>
            <p:nvPr/>
          </p:nvSpPr>
          <p:spPr>
            <a:xfrm>
              <a:off x="0" y="1"/>
              <a:ext cx="12192000" cy="1014984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3" name="Равнобедренный треугольник 2">
              <a:extLst>
                <a:ext uri="{FF2B5EF4-FFF2-40B4-BE49-F238E27FC236}">
                  <a16:creationId xmlns:a16="http://schemas.microsoft.com/office/drawing/2014/main" id="{DE9A76F1-0BD8-4770-A54F-9309E60B9322}"/>
                </a:ext>
              </a:extLst>
            </p:cNvPr>
            <p:cNvSpPr/>
            <p:nvPr/>
          </p:nvSpPr>
          <p:spPr>
            <a:xfrm flipV="1">
              <a:off x="0" y="1014985"/>
              <a:ext cx="12115800" cy="479135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237392" y="230256"/>
            <a:ext cx="1196453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Факт 2. Мурманская область формирует </a:t>
            </a:r>
            <a:r>
              <a:rPr lang="ru-RU" sz="28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новый туристический кластер</a:t>
            </a:r>
            <a:endParaRPr lang="ru-RU" sz="2800" b="1" dirty="0">
              <a:solidFill>
                <a:schemeClr val="bg1"/>
              </a:solidFill>
              <a:latin typeface="Involve" panose="020B0502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r="466"/>
          <a:stretch/>
        </p:blipFill>
        <p:spPr>
          <a:xfrm>
            <a:off x="385353" y="1881072"/>
            <a:ext cx="11740313" cy="4730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380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0428" y="3"/>
            <a:ext cx="6971572" cy="685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631" y="0"/>
            <a:ext cx="9708573" cy="6858003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68D8E1A3-B80A-274C-9B65-C3746CA77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689C-0428-2041-A422-96CC7CA87939}" type="slidenum">
              <a:rPr lang="ru-RU" smtClean="0"/>
              <a:t>21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612231" y="2186622"/>
            <a:ext cx="570482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569FF7"/>
                </a:solidFill>
                <a:latin typeface="Involve" panose="020B0502020202020204" pitchFamily="34" charset="0"/>
              </a:rPr>
              <a:t>Гипотеза </a:t>
            </a:r>
            <a:r>
              <a:rPr lang="ru-RU" sz="3600" b="1" dirty="0" smtClean="0">
                <a:solidFill>
                  <a:srgbClr val="569FF7"/>
                </a:solidFill>
                <a:latin typeface="Involve" panose="020B0502020202020204" pitchFamily="34" charset="0"/>
              </a:rPr>
              <a:t>6. Мурманская область </a:t>
            </a:r>
            <a:r>
              <a:rPr lang="ru-RU" sz="3600" b="1" dirty="0">
                <a:solidFill>
                  <a:srgbClr val="569FF7"/>
                </a:solidFill>
                <a:latin typeface="Involve" panose="020B0502020202020204" pitchFamily="34" charset="0"/>
              </a:rPr>
              <a:t>– </a:t>
            </a:r>
            <a:r>
              <a:rPr lang="ru-RU" sz="3600" b="1" dirty="0" smtClean="0">
                <a:solidFill>
                  <a:srgbClr val="569FF7"/>
                </a:solidFill>
                <a:latin typeface="Involve" panose="020B0502020202020204" pitchFamily="34" charset="0"/>
              </a:rPr>
              <a:t>регион для молодых</a:t>
            </a:r>
            <a:endParaRPr lang="ru-RU" sz="3600" b="1" dirty="0">
              <a:solidFill>
                <a:srgbClr val="569FF7"/>
              </a:solidFill>
              <a:latin typeface="Involve" panose="020B0502020202020204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F164DEB-B7F1-E94D-B1CE-6F485B98CE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835" y="2826385"/>
            <a:ext cx="1028798" cy="1028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061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Равнобедренный треугольник 35">
            <a:extLst>
              <a:ext uri="{FF2B5EF4-FFF2-40B4-BE49-F238E27FC236}">
                <a16:creationId xmlns:a16="http://schemas.microsoft.com/office/drawing/2014/main" id="{1FBFD784-EFC6-4C69-B47E-DB6D98F23082}"/>
              </a:ext>
            </a:extLst>
          </p:cNvPr>
          <p:cNvSpPr/>
          <p:nvPr/>
        </p:nvSpPr>
        <p:spPr>
          <a:xfrm flipV="1">
            <a:off x="0" y="1002243"/>
            <a:ext cx="12201928" cy="777803"/>
          </a:xfrm>
          <a:prstGeom prst="triangle">
            <a:avLst>
              <a:gd name="adj" fmla="val 0"/>
            </a:avLst>
          </a:prstGeom>
          <a:solidFill>
            <a:srgbClr val="07D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C63918D0-A996-4284-A7C2-5DFB7ED81637}"/>
              </a:ext>
            </a:extLst>
          </p:cNvPr>
          <p:cNvGrpSpPr/>
          <p:nvPr/>
        </p:nvGrpSpPr>
        <p:grpSpPr>
          <a:xfrm>
            <a:off x="0" y="0"/>
            <a:ext cx="12201928" cy="1477328"/>
            <a:chOff x="0" y="1"/>
            <a:chExt cx="12192000" cy="1494119"/>
          </a:xfrm>
          <a:solidFill>
            <a:srgbClr val="569FF7"/>
          </a:solidFill>
        </p:grpSpPr>
        <p:sp>
          <p:nvSpPr>
            <p:cNvPr id="2" name="Параллелограмм 1">
              <a:extLst>
                <a:ext uri="{FF2B5EF4-FFF2-40B4-BE49-F238E27FC236}">
                  <a16:creationId xmlns:a16="http://schemas.microsoft.com/office/drawing/2014/main" id="{A5E85A59-0416-47B2-B399-EB2733693973}"/>
                </a:ext>
              </a:extLst>
            </p:cNvPr>
            <p:cNvSpPr/>
            <p:nvPr/>
          </p:nvSpPr>
          <p:spPr>
            <a:xfrm>
              <a:off x="0" y="1"/>
              <a:ext cx="12192000" cy="1014984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3" name="Равнобедренный треугольник 2">
              <a:extLst>
                <a:ext uri="{FF2B5EF4-FFF2-40B4-BE49-F238E27FC236}">
                  <a16:creationId xmlns:a16="http://schemas.microsoft.com/office/drawing/2014/main" id="{DE9A76F1-0BD8-4770-A54F-9309E60B9322}"/>
                </a:ext>
              </a:extLst>
            </p:cNvPr>
            <p:cNvSpPr/>
            <p:nvPr/>
          </p:nvSpPr>
          <p:spPr>
            <a:xfrm flipV="1">
              <a:off x="0" y="1014985"/>
              <a:ext cx="12115800" cy="479135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237392" y="223806"/>
            <a:ext cx="1196453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Факт. Мурманская </a:t>
            </a:r>
            <a:r>
              <a:rPr lang="ru-RU" sz="28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область </a:t>
            </a:r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поддерживает молодёжные инициативы </a:t>
            </a:r>
            <a:endParaRPr lang="ru-RU" sz="2800" b="1" dirty="0">
              <a:solidFill>
                <a:schemeClr val="bg1"/>
              </a:solidFill>
              <a:latin typeface="Involve" panose="020B0502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392" y="1881895"/>
            <a:ext cx="11686004" cy="4763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176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Равнобедренный треугольник 35">
            <a:extLst>
              <a:ext uri="{FF2B5EF4-FFF2-40B4-BE49-F238E27FC236}">
                <a16:creationId xmlns:a16="http://schemas.microsoft.com/office/drawing/2014/main" id="{1FBFD784-EFC6-4C69-B47E-DB6D98F23082}"/>
              </a:ext>
            </a:extLst>
          </p:cNvPr>
          <p:cNvSpPr/>
          <p:nvPr/>
        </p:nvSpPr>
        <p:spPr>
          <a:xfrm flipV="1">
            <a:off x="0" y="1002243"/>
            <a:ext cx="12201928" cy="777803"/>
          </a:xfrm>
          <a:prstGeom prst="triangle">
            <a:avLst>
              <a:gd name="adj" fmla="val 0"/>
            </a:avLst>
          </a:prstGeom>
          <a:solidFill>
            <a:srgbClr val="07D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C63918D0-A996-4284-A7C2-5DFB7ED81637}"/>
              </a:ext>
            </a:extLst>
          </p:cNvPr>
          <p:cNvGrpSpPr/>
          <p:nvPr/>
        </p:nvGrpSpPr>
        <p:grpSpPr>
          <a:xfrm>
            <a:off x="0" y="0"/>
            <a:ext cx="12201928" cy="1477328"/>
            <a:chOff x="0" y="1"/>
            <a:chExt cx="12192000" cy="1494119"/>
          </a:xfrm>
          <a:solidFill>
            <a:srgbClr val="569FF7"/>
          </a:solidFill>
        </p:grpSpPr>
        <p:sp>
          <p:nvSpPr>
            <p:cNvPr id="2" name="Параллелограмм 1">
              <a:extLst>
                <a:ext uri="{FF2B5EF4-FFF2-40B4-BE49-F238E27FC236}">
                  <a16:creationId xmlns:a16="http://schemas.microsoft.com/office/drawing/2014/main" id="{A5E85A59-0416-47B2-B399-EB2733693973}"/>
                </a:ext>
              </a:extLst>
            </p:cNvPr>
            <p:cNvSpPr/>
            <p:nvPr/>
          </p:nvSpPr>
          <p:spPr>
            <a:xfrm>
              <a:off x="0" y="1"/>
              <a:ext cx="12192000" cy="1014984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3" name="Равнобедренный треугольник 2">
              <a:extLst>
                <a:ext uri="{FF2B5EF4-FFF2-40B4-BE49-F238E27FC236}">
                  <a16:creationId xmlns:a16="http://schemas.microsoft.com/office/drawing/2014/main" id="{DE9A76F1-0BD8-4770-A54F-9309E60B9322}"/>
                </a:ext>
              </a:extLst>
            </p:cNvPr>
            <p:cNvSpPr/>
            <p:nvPr/>
          </p:nvSpPr>
          <p:spPr>
            <a:xfrm flipV="1">
              <a:off x="0" y="1014985"/>
              <a:ext cx="12115800" cy="479135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204407" y="319438"/>
            <a:ext cx="118678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Почему Мурманская </a:t>
            </a:r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область – </a:t>
            </a:r>
            <a:r>
              <a:rPr lang="ru-RU" sz="28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форпост  Арктики?</a:t>
            </a:r>
            <a:endParaRPr lang="ru-RU" sz="2800" b="1" dirty="0">
              <a:solidFill>
                <a:schemeClr val="bg1"/>
              </a:solidFill>
              <a:latin typeface="Involve" panose="020B0502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169015" y="4360910"/>
            <a:ext cx="3412691" cy="249709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258" y="1883762"/>
            <a:ext cx="2290143" cy="2410367"/>
          </a:xfrm>
          <a:prstGeom prst="roundRect">
            <a:avLst>
              <a:gd name="adj" fmla="val 629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/>
          <a:srcRect t="12166"/>
          <a:stretch/>
        </p:blipFill>
        <p:spPr>
          <a:xfrm>
            <a:off x="9120996" y="4911250"/>
            <a:ext cx="2520000" cy="1603284"/>
          </a:xfrm>
          <a:prstGeom prst="roundRect">
            <a:avLst>
              <a:gd name="adj" fmla="val 629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0996" y="1322748"/>
            <a:ext cx="2520000" cy="1616488"/>
          </a:xfrm>
          <a:prstGeom prst="roundRect">
            <a:avLst>
              <a:gd name="adj" fmla="val 629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pic>
        <p:nvPicPr>
          <p:cNvPr id="17" name="Picture 2" descr="https://get.wallhere.com/photo/ship-vehicle-Arctic-ghost-ship-Nuclear-powered-icebreaker-watercraft-offshore-drilling-freight-transport-floating-production-storage-and-offloading-60544.jpg"/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0"/>
          <a:stretch/>
        </p:blipFill>
        <p:spPr bwMode="auto">
          <a:xfrm>
            <a:off x="9120996" y="3122371"/>
            <a:ext cx="2520000" cy="1605744"/>
          </a:xfrm>
          <a:prstGeom prst="roundRect">
            <a:avLst>
              <a:gd name="adj" fmla="val 629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  <p:pic>
        <p:nvPicPr>
          <p:cNvPr id="8198" name="Picture 6" descr="Picture backgroun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5446" y="2005821"/>
            <a:ext cx="5772505" cy="4224858"/>
          </a:xfrm>
          <a:prstGeom prst="roundRect">
            <a:avLst>
              <a:gd name="adj" fmla="val 629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2935549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E6987AD-2980-47B6-80FE-E50CE24B7E8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69F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1D262C-8231-48A8-8255-E5B9E53F12B1}"/>
              </a:ext>
            </a:extLst>
          </p:cNvPr>
          <p:cNvSpPr txBox="1"/>
          <p:nvPr/>
        </p:nvSpPr>
        <p:spPr>
          <a:xfrm>
            <a:off x="4141177" y="2597835"/>
            <a:ext cx="773332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5000" b="1" dirty="0">
                <a:solidFill>
                  <a:schemeClr val="bg1"/>
                </a:solidFill>
                <a:latin typeface="Involve" panose="020B0502020202020204" pitchFamily="34" charset="0"/>
              </a:rPr>
              <a:t>Мурманская область – форпост Арктики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C80CDE3-F3B7-4822-8638-38A805FED580}"/>
              </a:ext>
            </a:extLst>
          </p:cNvPr>
          <p:cNvSpPr txBox="1"/>
          <p:nvPr/>
        </p:nvSpPr>
        <p:spPr>
          <a:xfrm>
            <a:off x="9539655" y="5754056"/>
            <a:ext cx="233484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Involve" panose="020B0502020202020204" pitchFamily="34" charset="0"/>
              </a:rPr>
              <a:t>13 сентября </a:t>
            </a:r>
            <a:r>
              <a:rPr lang="ru-RU" sz="1600" dirty="0">
                <a:solidFill>
                  <a:schemeClr val="bg1"/>
                </a:solidFill>
                <a:latin typeface="Involve" panose="020B0502020202020204" pitchFamily="34" charset="0"/>
              </a:rPr>
              <a:t>2024 год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3F1E418-BAC7-4FA9-B70B-460A77ADD1EF}"/>
              </a:ext>
            </a:extLst>
          </p:cNvPr>
          <p:cNvSpPr txBox="1"/>
          <p:nvPr/>
        </p:nvSpPr>
        <p:spPr>
          <a:xfrm>
            <a:off x="10190185" y="6013639"/>
            <a:ext cx="17764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orki" panose="00000500000000000000" pitchFamily="2" charset="-52"/>
              </a:rPr>
              <a:t>#</a:t>
            </a:r>
            <a:r>
              <a:rPr lang="ru-RU" sz="2400" dirty="0" err="1">
                <a:solidFill>
                  <a:schemeClr val="bg1"/>
                </a:solidFill>
                <a:latin typeface="Corki" panose="00000500000000000000" pitchFamily="2" charset="-52"/>
              </a:rPr>
              <a:t>насевережить</a:t>
            </a:r>
            <a:endParaRPr lang="ru-RU" sz="2400" dirty="0">
              <a:solidFill>
                <a:schemeClr val="bg1"/>
              </a:solidFill>
              <a:latin typeface="Corki" panose="00000500000000000000" pitchFamily="2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1170915" y="2479431"/>
            <a:ext cx="5984045" cy="437856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F31E59F-99A0-46F9-8578-481E47D712D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9713" y="368152"/>
            <a:ext cx="2784787" cy="775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938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0303" y="0"/>
            <a:ext cx="103516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08569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C567C77-E1F5-B046-BA27-CDE1EB8EB7EF}"/>
              </a:ext>
            </a:extLst>
          </p:cNvPr>
          <p:cNvSpPr/>
          <p:nvPr/>
        </p:nvSpPr>
        <p:spPr>
          <a:xfrm>
            <a:off x="334108" y="189416"/>
            <a:ext cx="52753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07DFC"/>
                </a:solidFill>
                <a:latin typeface="Involve" panose="020B0502020202020204" pitchFamily="34" charset="0"/>
              </a:rPr>
              <a:t>Регламент дискуссии</a:t>
            </a:r>
            <a:endParaRPr lang="ru-RU" sz="3600" b="1" dirty="0">
              <a:solidFill>
                <a:srgbClr val="F07DFC"/>
              </a:solidFill>
              <a:latin typeface="Involve" panose="020B0502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5508" y="1025163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569FF7"/>
                </a:solidFill>
                <a:latin typeface="Involve" panose="020B0502020202020204" pitchFamily="34" charset="0"/>
              </a:rPr>
              <a:t>Дискуссия </a:t>
            </a:r>
            <a:r>
              <a:rPr lang="ru-RU" dirty="0" smtClean="0">
                <a:solidFill>
                  <a:srgbClr val="569FF7"/>
                </a:solidFill>
                <a:latin typeface="Involve" panose="020B0502020202020204" pitchFamily="34" charset="0"/>
              </a:rPr>
              <a:t>— обсуждение какого-либо </a:t>
            </a:r>
            <a:r>
              <a:rPr lang="ru-RU" dirty="0">
                <a:solidFill>
                  <a:srgbClr val="569FF7"/>
                </a:solidFill>
                <a:latin typeface="Involve" panose="020B0502020202020204" pitchFamily="34" charset="0"/>
              </a:rPr>
              <a:t>спорного вопроса, проблемы; спор. </a:t>
            </a:r>
            <a:endParaRPr lang="ru-RU" dirty="0" smtClean="0">
              <a:solidFill>
                <a:srgbClr val="569FF7"/>
              </a:solidFill>
              <a:latin typeface="Involve" panose="020B0502020202020204" pitchFamily="34" charset="0"/>
            </a:endParaRPr>
          </a:p>
          <a:p>
            <a:endParaRPr lang="ru-RU" dirty="0">
              <a:solidFill>
                <a:srgbClr val="569FF7"/>
              </a:solidFill>
              <a:latin typeface="Involve" panose="020B0502020202020204" pitchFamily="34" charset="0"/>
            </a:endParaRPr>
          </a:p>
          <a:p>
            <a:r>
              <a:rPr lang="ru-RU" dirty="0" smtClean="0">
                <a:solidFill>
                  <a:srgbClr val="569FF7"/>
                </a:solidFill>
                <a:latin typeface="Involve" panose="020B0502020202020204" pitchFamily="34" charset="0"/>
              </a:rPr>
              <a:t>Важной характеристикой дискуссии</a:t>
            </a:r>
            <a:r>
              <a:rPr lang="ru-RU" dirty="0">
                <a:solidFill>
                  <a:srgbClr val="569FF7"/>
                </a:solidFill>
                <a:latin typeface="Involve" panose="020B0502020202020204" pitchFamily="34" charset="0"/>
              </a:rPr>
              <a:t>, отличающей её от других видов спора, </a:t>
            </a:r>
            <a:r>
              <a:rPr lang="ru-RU" dirty="0" smtClean="0">
                <a:solidFill>
                  <a:srgbClr val="569FF7"/>
                </a:solidFill>
                <a:latin typeface="Involve" panose="020B0502020202020204" pitchFamily="34" charset="0"/>
              </a:rPr>
              <a:t>является аргументированность. </a:t>
            </a:r>
          </a:p>
          <a:p>
            <a:endParaRPr lang="ru-RU" dirty="0">
              <a:solidFill>
                <a:srgbClr val="569FF7"/>
              </a:solidFill>
              <a:latin typeface="Involve" panose="020B0502020202020204" pitchFamily="34" charset="0"/>
            </a:endParaRPr>
          </a:p>
          <a:p>
            <a:r>
              <a:rPr lang="ru-RU" dirty="0" smtClean="0">
                <a:solidFill>
                  <a:srgbClr val="569FF7"/>
                </a:solidFill>
                <a:latin typeface="Involve" panose="020B0502020202020204" pitchFamily="34" charset="0"/>
              </a:rPr>
              <a:t>Обсуждая спорную (дискуссионную) проблему, в которой </a:t>
            </a:r>
            <a:r>
              <a:rPr lang="ru-RU" dirty="0">
                <a:solidFill>
                  <a:srgbClr val="569FF7"/>
                </a:solidFill>
                <a:latin typeface="Involve" panose="020B0502020202020204" pitchFamily="34" charset="0"/>
              </a:rPr>
              <a:t>каждая сторона, оппонируя мнению собеседника, </a:t>
            </a:r>
            <a:r>
              <a:rPr lang="ru-RU" dirty="0" smtClean="0">
                <a:solidFill>
                  <a:srgbClr val="569FF7"/>
                </a:solidFill>
                <a:latin typeface="Involve" panose="020B0502020202020204" pitchFamily="34" charset="0"/>
              </a:rPr>
              <a:t>аргументирует свою </a:t>
            </a:r>
            <a:r>
              <a:rPr lang="ru-RU" dirty="0" smtClean="0">
                <a:solidFill>
                  <a:srgbClr val="569FF7"/>
                </a:solidFill>
                <a:latin typeface="Involve" panose="020B0502020202020204" pitchFamily="34" charset="0"/>
              </a:rPr>
              <a:t>позицию.</a:t>
            </a:r>
            <a:endParaRPr lang="ru-RU" dirty="0">
              <a:solidFill>
                <a:srgbClr val="569FF7"/>
              </a:solidFill>
              <a:latin typeface="Involve" panose="020B0502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C567C77-E1F5-B046-BA27-CDE1EB8EB7EF}"/>
              </a:ext>
            </a:extLst>
          </p:cNvPr>
          <p:cNvSpPr/>
          <p:nvPr/>
        </p:nvSpPr>
        <p:spPr>
          <a:xfrm>
            <a:off x="105508" y="4403246"/>
            <a:ext cx="527538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07D2E0"/>
                </a:solidFill>
                <a:latin typeface="Involve" panose="020B0502020202020204" pitchFamily="34" charset="0"/>
              </a:rPr>
              <a:t>1 </a:t>
            </a:r>
            <a:r>
              <a:rPr lang="ru-RU" sz="2400" dirty="0" smtClean="0">
                <a:solidFill>
                  <a:srgbClr val="07D2E0"/>
                </a:solidFill>
                <a:latin typeface="Involve" panose="020B0502020202020204" pitchFamily="34" charset="0"/>
              </a:rPr>
              <a:t>группа – «За»</a:t>
            </a:r>
          </a:p>
          <a:p>
            <a:r>
              <a:rPr lang="ru-RU" sz="2400" dirty="0" smtClean="0">
                <a:solidFill>
                  <a:srgbClr val="07D2E0"/>
                </a:solidFill>
                <a:latin typeface="Involve" panose="020B0502020202020204" pitchFamily="34" charset="0"/>
              </a:rPr>
              <a:t>2 группа – «Против»</a:t>
            </a:r>
          </a:p>
          <a:p>
            <a:endParaRPr lang="ru-RU" sz="2400" dirty="0">
              <a:solidFill>
                <a:srgbClr val="07D2E0"/>
              </a:solidFill>
              <a:latin typeface="Involve" panose="020B0502020202020204" pitchFamily="34" charset="0"/>
            </a:endParaRPr>
          </a:p>
          <a:p>
            <a:r>
              <a:rPr lang="ru-RU" sz="2400" dirty="0" smtClean="0">
                <a:solidFill>
                  <a:srgbClr val="07D2E0"/>
                </a:solidFill>
                <a:latin typeface="Involve" panose="020B0502020202020204" pitchFamily="34" charset="0"/>
              </a:rPr>
              <a:t>У каждой группы </a:t>
            </a:r>
            <a:r>
              <a:rPr lang="ru-RU" sz="2400" dirty="0">
                <a:solidFill>
                  <a:srgbClr val="07D2E0"/>
                </a:solidFill>
                <a:latin typeface="Involve" panose="020B0502020202020204" pitchFamily="34" charset="0"/>
              </a:rPr>
              <a:t>– 1-2 </a:t>
            </a:r>
            <a:r>
              <a:rPr lang="ru-RU" sz="2400" dirty="0" smtClean="0">
                <a:solidFill>
                  <a:srgbClr val="07D2E0"/>
                </a:solidFill>
                <a:latin typeface="Involve" panose="020B0502020202020204" pitchFamily="34" charset="0"/>
              </a:rPr>
              <a:t>минуты для представления своей </a:t>
            </a:r>
            <a:r>
              <a:rPr lang="ru-RU" sz="2400" dirty="0" smtClean="0">
                <a:solidFill>
                  <a:srgbClr val="07D2E0"/>
                </a:solidFill>
                <a:latin typeface="Involve" panose="020B0502020202020204" pitchFamily="34" charset="0"/>
              </a:rPr>
              <a:t>позиции.</a:t>
            </a:r>
            <a:endParaRPr lang="ru-RU" sz="2400" dirty="0">
              <a:solidFill>
                <a:srgbClr val="07D2E0"/>
              </a:solidFill>
              <a:latin typeface="Involve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0966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icture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15"/>
          <a:stretch/>
        </p:blipFill>
        <p:spPr bwMode="auto">
          <a:xfrm>
            <a:off x="2541669" y="0"/>
            <a:ext cx="965387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08569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C567C77-E1F5-B046-BA27-CDE1EB8EB7EF}"/>
              </a:ext>
            </a:extLst>
          </p:cNvPr>
          <p:cNvSpPr/>
          <p:nvPr/>
        </p:nvSpPr>
        <p:spPr>
          <a:xfrm>
            <a:off x="334108" y="189416"/>
            <a:ext cx="52753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07DFC"/>
                </a:solidFill>
                <a:latin typeface="Involve" panose="020B0502020202020204" pitchFamily="34" charset="0"/>
              </a:rPr>
              <a:t>Правила дискуссии</a:t>
            </a:r>
            <a:endParaRPr lang="ru-RU" sz="3600" b="1" dirty="0">
              <a:solidFill>
                <a:srgbClr val="F07DFC"/>
              </a:solidFill>
              <a:latin typeface="Involve" panose="020B0502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7054" y="1735519"/>
            <a:ext cx="607548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arenR"/>
            </a:pPr>
            <a:r>
              <a:rPr lang="ru-RU" dirty="0" smtClean="0">
                <a:solidFill>
                  <a:srgbClr val="569FF7"/>
                </a:solidFill>
                <a:latin typeface="Involve" panose="020B0502020202020204" pitchFamily="34" charset="0"/>
              </a:rPr>
              <a:t>Всегда </a:t>
            </a:r>
            <a:r>
              <a:rPr lang="ru-RU" dirty="0">
                <a:solidFill>
                  <a:srgbClr val="569FF7"/>
                </a:solidFill>
                <a:latin typeface="Involve" panose="020B0502020202020204" pitchFamily="34" charset="0"/>
              </a:rPr>
              <a:t>помните о цели дискуссии — найти истину, решение, выход. </a:t>
            </a:r>
            <a:endParaRPr lang="ru-RU" dirty="0" smtClean="0">
              <a:solidFill>
                <a:srgbClr val="569FF7"/>
              </a:solidFill>
              <a:latin typeface="Involve" panose="020B0502020202020204" pitchFamily="34" charset="0"/>
            </a:endParaRPr>
          </a:p>
          <a:p>
            <a:pPr marL="342900" indent="-342900">
              <a:buAutoNum type="arabicParenR"/>
            </a:pPr>
            <a:r>
              <a:rPr lang="ru-RU" dirty="0" smtClean="0">
                <a:solidFill>
                  <a:srgbClr val="569FF7"/>
                </a:solidFill>
                <a:latin typeface="Involve" panose="020B0502020202020204" pitchFamily="34" charset="0"/>
              </a:rPr>
              <a:t>С </a:t>
            </a:r>
            <a:r>
              <a:rPr lang="ru-RU" dirty="0">
                <a:solidFill>
                  <a:srgbClr val="569FF7"/>
                </a:solidFill>
                <a:latin typeface="Involve" panose="020B0502020202020204" pitchFamily="34" charset="0"/>
              </a:rPr>
              <a:t>уважением относитесь к мнению другого человека. </a:t>
            </a:r>
            <a:endParaRPr lang="ru-RU" dirty="0" smtClean="0">
              <a:solidFill>
                <a:srgbClr val="569FF7"/>
              </a:solidFill>
              <a:latin typeface="Involve" panose="020B0502020202020204" pitchFamily="34" charset="0"/>
            </a:endParaRPr>
          </a:p>
          <a:p>
            <a:pPr marL="342900" indent="-342900">
              <a:buAutoNum type="arabicParenR"/>
            </a:pPr>
            <a:r>
              <a:rPr lang="ru-RU" dirty="0" smtClean="0">
                <a:solidFill>
                  <a:srgbClr val="569FF7"/>
                </a:solidFill>
                <a:latin typeface="Involve" panose="020B0502020202020204" pitchFamily="34" charset="0"/>
              </a:rPr>
              <a:t>Любое </a:t>
            </a:r>
            <a:r>
              <a:rPr lang="ru-RU" dirty="0">
                <a:solidFill>
                  <a:srgbClr val="569FF7"/>
                </a:solidFill>
                <a:latin typeface="Involve" panose="020B0502020202020204" pitchFamily="34" charset="0"/>
              </a:rPr>
              <a:t>высказываемое мнение должно быть аргументировано. </a:t>
            </a:r>
            <a:endParaRPr lang="ru-RU" dirty="0" smtClean="0">
              <a:solidFill>
                <a:srgbClr val="569FF7"/>
              </a:solidFill>
              <a:latin typeface="Involve" panose="020B0502020202020204" pitchFamily="34" charset="0"/>
            </a:endParaRPr>
          </a:p>
          <a:p>
            <a:pPr marL="342900" indent="-342900">
              <a:buAutoNum type="arabicParenR"/>
            </a:pPr>
            <a:r>
              <a:rPr lang="ru-RU" dirty="0" smtClean="0">
                <a:solidFill>
                  <a:srgbClr val="569FF7"/>
                </a:solidFill>
                <a:latin typeface="Involve" panose="020B0502020202020204" pitchFamily="34" charset="0"/>
              </a:rPr>
              <a:t>Уважайте </a:t>
            </a:r>
            <a:r>
              <a:rPr lang="ru-RU" dirty="0">
                <a:solidFill>
                  <a:srgbClr val="569FF7"/>
                </a:solidFill>
                <a:latin typeface="Involve" panose="020B0502020202020204" pitchFamily="34" charset="0"/>
              </a:rPr>
              <a:t>мнение любого человека. </a:t>
            </a:r>
            <a:endParaRPr lang="ru-RU" dirty="0" smtClean="0">
              <a:solidFill>
                <a:srgbClr val="569FF7"/>
              </a:solidFill>
              <a:latin typeface="Involve" panose="020B0502020202020204" pitchFamily="34" charset="0"/>
            </a:endParaRPr>
          </a:p>
          <a:p>
            <a:pPr marL="342900" indent="-342900">
              <a:buAutoNum type="arabicParenR"/>
            </a:pPr>
            <a:r>
              <a:rPr lang="ru-RU" dirty="0" smtClean="0">
                <a:solidFill>
                  <a:srgbClr val="569FF7"/>
                </a:solidFill>
                <a:latin typeface="Involve" panose="020B0502020202020204" pitchFamily="34" charset="0"/>
              </a:rPr>
              <a:t>Придерживайтесь </a:t>
            </a:r>
            <a:r>
              <a:rPr lang="ru-RU" dirty="0">
                <a:solidFill>
                  <a:srgbClr val="569FF7"/>
                </a:solidFill>
                <a:latin typeface="Involve" panose="020B0502020202020204" pitchFamily="34" charset="0"/>
              </a:rPr>
              <a:t>дружелюбного тона. </a:t>
            </a:r>
            <a:endParaRPr lang="ru-RU" dirty="0" smtClean="0">
              <a:solidFill>
                <a:srgbClr val="569FF7"/>
              </a:solidFill>
              <a:latin typeface="Involve" panose="020B0502020202020204" pitchFamily="34" charset="0"/>
            </a:endParaRPr>
          </a:p>
          <a:p>
            <a:pPr marL="342900" indent="-342900">
              <a:buAutoNum type="arabicParenR"/>
            </a:pPr>
            <a:r>
              <a:rPr lang="ru-RU" dirty="0" smtClean="0">
                <a:solidFill>
                  <a:srgbClr val="569FF7"/>
                </a:solidFill>
                <a:latin typeface="Involve" panose="020B0502020202020204" pitchFamily="34" charset="0"/>
              </a:rPr>
              <a:t>Не </a:t>
            </a:r>
            <a:r>
              <a:rPr lang="ru-RU" dirty="0">
                <a:solidFill>
                  <a:srgbClr val="569FF7"/>
                </a:solidFill>
                <a:latin typeface="Involve" panose="020B0502020202020204" pitchFamily="34" charset="0"/>
              </a:rPr>
              <a:t>спорьте ради спора! </a:t>
            </a:r>
            <a:endParaRPr lang="ru-RU" dirty="0" smtClean="0">
              <a:solidFill>
                <a:srgbClr val="569FF7"/>
              </a:solidFill>
              <a:latin typeface="Involve" panose="020B0502020202020204" pitchFamily="34" charset="0"/>
            </a:endParaRPr>
          </a:p>
          <a:p>
            <a:pPr marL="342900" indent="-342900">
              <a:buAutoNum type="arabicParenR"/>
            </a:pPr>
            <a:r>
              <a:rPr lang="ru-RU" dirty="0" smtClean="0">
                <a:solidFill>
                  <a:srgbClr val="569FF7"/>
                </a:solidFill>
                <a:latin typeface="Involve" panose="020B0502020202020204" pitchFamily="34" charset="0"/>
              </a:rPr>
              <a:t>В </a:t>
            </a:r>
            <a:r>
              <a:rPr lang="ru-RU" dirty="0">
                <a:solidFill>
                  <a:srgbClr val="569FF7"/>
                </a:solidFill>
                <a:latin typeface="Involve" panose="020B0502020202020204" pitchFamily="34" charset="0"/>
              </a:rPr>
              <a:t>дискуссии могут участвовать только те, кто открыт для другой точки зрения и терпим к иному мнению. </a:t>
            </a:r>
          </a:p>
        </p:txBody>
      </p:sp>
    </p:spTree>
    <p:extLst>
      <p:ext uri="{BB962C8B-B14F-4D97-AF65-F5344CB8AC3E}">
        <p14:creationId xmlns:p14="http://schemas.microsoft.com/office/powerpoint/2010/main" val="2517551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Picture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480"/>
          <a:stretch/>
        </p:blipFill>
        <p:spPr bwMode="auto">
          <a:xfrm>
            <a:off x="2717198" y="-8493"/>
            <a:ext cx="9474802" cy="6866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631" y="0"/>
            <a:ext cx="9708573" cy="6858003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68D8E1A3-B80A-274C-9B65-C3746CA77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689C-0428-2041-A422-96CC7CA87939}" type="slidenum">
              <a:rPr lang="ru-RU" smtClean="0"/>
              <a:t>5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732547" y="2056365"/>
            <a:ext cx="556044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569FF7"/>
                </a:solidFill>
                <a:latin typeface="Involve" panose="020B0502020202020204" pitchFamily="34" charset="0"/>
              </a:rPr>
              <a:t>Гипотеза 1. </a:t>
            </a:r>
            <a:r>
              <a:rPr lang="ru-RU" sz="3600" b="1" dirty="0" smtClean="0">
                <a:solidFill>
                  <a:srgbClr val="569FF7"/>
                </a:solidFill>
                <a:latin typeface="Involve" panose="020B0502020202020204" pitchFamily="34" charset="0"/>
              </a:rPr>
              <a:t>Мурманская область </a:t>
            </a:r>
            <a:r>
              <a:rPr lang="ru-RU" sz="3600" b="1" dirty="0">
                <a:solidFill>
                  <a:srgbClr val="569FF7"/>
                </a:solidFill>
                <a:latin typeface="Involve" panose="020B0502020202020204" pitchFamily="34" charset="0"/>
              </a:rPr>
              <a:t>– логистический центр </a:t>
            </a:r>
            <a:r>
              <a:rPr lang="ru-RU" sz="3600" b="1" dirty="0" smtClean="0">
                <a:solidFill>
                  <a:srgbClr val="569FF7"/>
                </a:solidFill>
                <a:latin typeface="Involve" panose="020B0502020202020204" pitchFamily="34" charset="0"/>
              </a:rPr>
              <a:t>Арктики</a:t>
            </a:r>
            <a:endParaRPr lang="ru-RU" sz="3600" b="1" dirty="0">
              <a:solidFill>
                <a:srgbClr val="569FF7"/>
              </a:solidFill>
              <a:latin typeface="Involve" panose="020B0502020202020204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F164DEB-B7F1-E94D-B1CE-6F485B98CE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568" y="2549659"/>
            <a:ext cx="1028798" cy="1028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71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8598"/>
            <a:ext cx="9829800" cy="4360857"/>
          </a:xfrm>
          <a:prstGeom prst="rect">
            <a:avLst/>
          </a:prstGeom>
        </p:spPr>
      </p:pic>
      <p:sp>
        <p:nvSpPr>
          <p:cNvPr id="36" name="Равнобедренный треугольник 35">
            <a:extLst>
              <a:ext uri="{FF2B5EF4-FFF2-40B4-BE49-F238E27FC236}">
                <a16:creationId xmlns:a16="http://schemas.microsoft.com/office/drawing/2014/main" id="{1FBFD784-EFC6-4C69-B47E-DB6D98F23082}"/>
              </a:ext>
            </a:extLst>
          </p:cNvPr>
          <p:cNvSpPr/>
          <p:nvPr/>
        </p:nvSpPr>
        <p:spPr>
          <a:xfrm flipV="1">
            <a:off x="0" y="1002243"/>
            <a:ext cx="12201928" cy="777803"/>
          </a:xfrm>
          <a:prstGeom prst="triangle">
            <a:avLst>
              <a:gd name="adj" fmla="val 0"/>
            </a:avLst>
          </a:prstGeom>
          <a:solidFill>
            <a:srgbClr val="07D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C63918D0-A996-4284-A7C2-5DFB7ED81637}"/>
              </a:ext>
            </a:extLst>
          </p:cNvPr>
          <p:cNvGrpSpPr/>
          <p:nvPr/>
        </p:nvGrpSpPr>
        <p:grpSpPr>
          <a:xfrm>
            <a:off x="0" y="0"/>
            <a:ext cx="12201928" cy="1477328"/>
            <a:chOff x="0" y="1"/>
            <a:chExt cx="12192000" cy="1494119"/>
          </a:xfrm>
          <a:solidFill>
            <a:srgbClr val="569FF7"/>
          </a:solidFill>
        </p:grpSpPr>
        <p:sp>
          <p:nvSpPr>
            <p:cNvPr id="2" name="Параллелограмм 1">
              <a:extLst>
                <a:ext uri="{FF2B5EF4-FFF2-40B4-BE49-F238E27FC236}">
                  <a16:creationId xmlns:a16="http://schemas.microsoft.com/office/drawing/2014/main" id="{A5E85A59-0416-47B2-B399-EB2733693973}"/>
                </a:ext>
              </a:extLst>
            </p:cNvPr>
            <p:cNvSpPr/>
            <p:nvPr/>
          </p:nvSpPr>
          <p:spPr>
            <a:xfrm>
              <a:off x="0" y="1"/>
              <a:ext cx="12192000" cy="1014984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3" name="Равнобедренный треугольник 2">
              <a:extLst>
                <a:ext uri="{FF2B5EF4-FFF2-40B4-BE49-F238E27FC236}">
                  <a16:creationId xmlns:a16="http://schemas.microsoft.com/office/drawing/2014/main" id="{DE9A76F1-0BD8-4770-A54F-9309E60B9322}"/>
                </a:ext>
              </a:extLst>
            </p:cNvPr>
            <p:cNvSpPr/>
            <p:nvPr/>
          </p:nvSpPr>
          <p:spPr>
            <a:xfrm flipV="1">
              <a:off x="0" y="1014985"/>
              <a:ext cx="12115800" cy="479135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237392" y="370107"/>
            <a:ext cx="119645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Факт 1. Мурманск – начало северного морского пути</a:t>
            </a:r>
            <a:endParaRPr lang="ru-RU" sz="2800" b="1" dirty="0">
              <a:solidFill>
                <a:schemeClr val="bg1"/>
              </a:solidFill>
              <a:latin typeface="Involve" panose="020B0502020202020204" pitchFamily="34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625531" y="4360910"/>
            <a:ext cx="3412691" cy="249709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3087" y="3547221"/>
            <a:ext cx="3221102" cy="3221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582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Равнобедренный треугольник 35">
            <a:extLst>
              <a:ext uri="{FF2B5EF4-FFF2-40B4-BE49-F238E27FC236}">
                <a16:creationId xmlns:a16="http://schemas.microsoft.com/office/drawing/2014/main" id="{1FBFD784-EFC6-4C69-B47E-DB6D98F23082}"/>
              </a:ext>
            </a:extLst>
          </p:cNvPr>
          <p:cNvSpPr/>
          <p:nvPr/>
        </p:nvSpPr>
        <p:spPr>
          <a:xfrm flipV="1">
            <a:off x="0" y="1002243"/>
            <a:ext cx="12201928" cy="777803"/>
          </a:xfrm>
          <a:prstGeom prst="triangle">
            <a:avLst>
              <a:gd name="adj" fmla="val 0"/>
            </a:avLst>
          </a:prstGeom>
          <a:solidFill>
            <a:srgbClr val="07D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C63918D0-A996-4284-A7C2-5DFB7ED81637}"/>
              </a:ext>
            </a:extLst>
          </p:cNvPr>
          <p:cNvGrpSpPr/>
          <p:nvPr/>
        </p:nvGrpSpPr>
        <p:grpSpPr>
          <a:xfrm>
            <a:off x="0" y="0"/>
            <a:ext cx="12201928" cy="1477328"/>
            <a:chOff x="0" y="1"/>
            <a:chExt cx="12192000" cy="1494119"/>
          </a:xfrm>
          <a:solidFill>
            <a:srgbClr val="569FF7"/>
          </a:solidFill>
        </p:grpSpPr>
        <p:sp>
          <p:nvSpPr>
            <p:cNvPr id="2" name="Параллелограмм 1">
              <a:extLst>
                <a:ext uri="{FF2B5EF4-FFF2-40B4-BE49-F238E27FC236}">
                  <a16:creationId xmlns:a16="http://schemas.microsoft.com/office/drawing/2014/main" id="{A5E85A59-0416-47B2-B399-EB2733693973}"/>
                </a:ext>
              </a:extLst>
            </p:cNvPr>
            <p:cNvSpPr/>
            <p:nvPr/>
          </p:nvSpPr>
          <p:spPr>
            <a:xfrm>
              <a:off x="0" y="1"/>
              <a:ext cx="12192000" cy="1014984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3" name="Равнобедренный треугольник 2">
              <a:extLst>
                <a:ext uri="{FF2B5EF4-FFF2-40B4-BE49-F238E27FC236}">
                  <a16:creationId xmlns:a16="http://schemas.microsoft.com/office/drawing/2014/main" id="{DE9A76F1-0BD8-4770-A54F-9309E60B9322}"/>
                </a:ext>
              </a:extLst>
            </p:cNvPr>
            <p:cNvSpPr/>
            <p:nvPr/>
          </p:nvSpPr>
          <p:spPr>
            <a:xfrm flipV="1">
              <a:off x="0" y="1014985"/>
              <a:ext cx="12115800" cy="479135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237392" y="328461"/>
            <a:ext cx="119645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Факт 2. Мурманск – база атомного ледокольного флота</a:t>
            </a:r>
            <a:endParaRPr lang="ru-RU" sz="2800" b="1" dirty="0">
              <a:solidFill>
                <a:schemeClr val="bg1"/>
              </a:solidFill>
              <a:latin typeface="Involve" panose="020B0502020202020204" pitchFamily="34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625531" y="4360910"/>
            <a:ext cx="3412691" cy="2497090"/>
          </a:xfrm>
          <a:prstGeom prst="rect">
            <a:avLst/>
          </a:prstGeom>
        </p:spPr>
      </p:pic>
      <p:pic>
        <p:nvPicPr>
          <p:cNvPr id="11" name="Picture 2" descr="https://drikus.club/uploads/posts/2021-12/1640934762_8-drikus-club-p-korabl-petrodvorets-v-arktike-tekhnika-kra-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6" t="-1" r="3" b="14548"/>
          <a:stretch/>
        </p:blipFill>
        <p:spPr bwMode="auto">
          <a:xfrm>
            <a:off x="2579333" y="1780046"/>
            <a:ext cx="9194102" cy="4860000"/>
          </a:xfrm>
          <a:prstGeom prst="roundRect">
            <a:avLst>
              <a:gd name="adj" fmla="val 676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026003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Равнобедренный треугольник 35">
            <a:extLst>
              <a:ext uri="{FF2B5EF4-FFF2-40B4-BE49-F238E27FC236}">
                <a16:creationId xmlns:a16="http://schemas.microsoft.com/office/drawing/2014/main" id="{1FBFD784-EFC6-4C69-B47E-DB6D98F23082}"/>
              </a:ext>
            </a:extLst>
          </p:cNvPr>
          <p:cNvSpPr/>
          <p:nvPr/>
        </p:nvSpPr>
        <p:spPr>
          <a:xfrm flipV="1">
            <a:off x="0" y="1002243"/>
            <a:ext cx="12201928" cy="777803"/>
          </a:xfrm>
          <a:prstGeom prst="triangle">
            <a:avLst>
              <a:gd name="adj" fmla="val 0"/>
            </a:avLst>
          </a:prstGeom>
          <a:solidFill>
            <a:srgbClr val="07D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C63918D0-A996-4284-A7C2-5DFB7ED81637}"/>
              </a:ext>
            </a:extLst>
          </p:cNvPr>
          <p:cNvGrpSpPr/>
          <p:nvPr/>
        </p:nvGrpSpPr>
        <p:grpSpPr>
          <a:xfrm>
            <a:off x="0" y="0"/>
            <a:ext cx="12201928" cy="1477328"/>
            <a:chOff x="0" y="1"/>
            <a:chExt cx="12192000" cy="1494119"/>
          </a:xfrm>
          <a:solidFill>
            <a:srgbClr val="569FF7"/>
          </a:solidFill>
        </p:grpSpPr>
        <p:sp>
          <p:nvSpPr>
            <p:cNvPr id="2" name="Параллелограмм 1">
              <a:extLst>
                <a:ext uri="{FF2B5EF4-FFF2-40B4-BE49-F238E27FC236}">
                  <a16:creationId xmlns:a16="http://schemas.microsoft.com/office/drawing/2014/main" id="{A5E85A59-0416-47B2-B399-EB2733693973}"/>
                </a:ext>
              </a:extLst>
            </p:cNvPr>
            <p:cNvSpPr/>
            <p:nvPr/>
          </p:nvSpPr>
          <p:spPr>
            <a:xfrm>
              <a:off x="0" y="1"/>
              <a:ext cx="12192000" cy="1014984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3" name="Равнобедренный треугольник 2">
              <a:extLst>
                <a:ext uri="{FF2B5EF4-FFF2-40B4-BE49-F238E27FC236}">
                  <a16:creationId xmlns:a16="http://schemas.microsoft.com/office/drawing/2014/main" id="{DE9A76F1-0BD8-4770-A54F-9309E60B9322}"/>
                </a:ext>
              </a:extLst>
            </p:cNvPr>
            <p:cNvSpPr/>
            <p:nvPr/>
          </p:nvSpPr>
          <p:spPr>
            <a:xfrm flipV="1">
              <a:off x="0" y="1014985"/>
              <a:ext cx="12115800" cy="479135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237392" y="400657"/>
            <a:ext cx="119645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Факт 3. Развитая транспортная инфраструктура</a:t>
            </a:r>
            <a:endParaRPr lang="ru-RU" sz="2800" b="1" dirty="0">
              <a:solidFill>
                <a:schemeClr val="bg1"/>
              </a:solidFill>
              <a:latin typeface="Involve" panose="020B0502020202020204" pitchFamily="34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625531" y="4360910"/>
            <a:ext cx="3412691" cy="24970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6737" y="1394418"/>
            <a:ext cx="5397012" cy="531296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BB2E1BA-F5E9-C442-B362-F94E1F47212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xmlns="" r:embed="rId159"/>
              </a:ext>
            </a:extLst>
          </a:blip>
          <a:stretch>
            <a:fillRect/>
          </a:stretch>
        </p:blipFill>
        <p:spPr>
          <a:xfrm>
            <a:off x="191819" y="1936229"/>
            <a:ext cx="540000" cy="540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F5E5E66-D7F7-5FCE-F72A-BFC00DFC8A27}"/>
              </a:ext>
            </a:extLst>
          </p:cNvPr>
          <p:cNvPicPr>
            <a:picLocks noChangeAspect="1"/>
          </p:cNvPicPr>
          <p:nvPr/>
        </p:nvPicPr>
        <p:blipFill>
          <a:blip r:embed="rId160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xmlns="" r:embed="rId161"/>
              </a:ext>
            </a:extLst>
          </a:blip>
          <a:stretch>
            <a:fillRect/>
          </a:stretch>
        </p:blipFill>
        <p:spPr>
          <a:xfrm>
            <a:off x="3523158" y="2016197"/>
            <a:ext cx="541410" cy="5400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9C6A145-4E0F-2555-EFF4-AF541233500B}"/>
              </a:ext>
            </a:extLst>
          </p:cNvPr>
          <p:cNvPicPr>
            <a:picLocks noChangeAspect="1"/>
          </p:cNvPicPr>
          <p:nvPr/>
        </p:nvPicPr>
        <p:blipFill>
          <a:blip r:embed="rId16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xmlns="" r:embed="rId147"/>
              </a:ext>
            </a:extLst>
          </a:blip>
          <a:stretch>
            <a:fillRect/>
          </a:stretch>
        </p:blipFill>
        <p:spPr>
          <a:xfrm>
            <a:off x="2820971" y="3995275"/>
            <a:ext cx="540000" cy="5400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CC6C6A7-F803-7CF2-AE98-D99B437C8F1D}"/>
              </a:ext>
            </a:extLst>
          </p:cNvPr>
          <p:cNvPicPr>
            <a:picLocks noChangeAspect="1"/>
          </p:cNvPicPr>
          <p:nvPr/>
        </p:nvPicPr>
        <p:blipFill>
          <a:blip r:embed="rId16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xmlns="" r:embed="rId97"/>
              </a:ext>
            </a:extLst>
          </a:blip>
          <a:stretch>
            <a:fillRect/>
          </a:stretch>
        </p:blipFill>
        <p:spPr>
          <a:xfrm>
            <a:off x="2902384" y="5177130"/>
            <a:ext cx="576680" cy="57668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E1C46B3-F038-423C-9D74-B4FFCBBA0918}"/>
              </a:ext>
            </a:extLst>
          </p:cNvPr>
          <p:cNvSpPr txBox="1"/>
          <p:nvPr/>
        </p:nvSpPr>
        <p:spPr>
          <a:xfrm>
            <a:off x="237392" y="-2601013"/>
            <a:ext cx="163780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srgbClr val="F07DFC"/>
                </a:solidFill>
                <a:latin typeface="Involve" panose="020B0502020202020204" pitchFamily="34" charset="0"/>
              </a:rPr>
              <a:t>&gt;500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4CC3E00-AB70-43A3-A436-65C1C9BA0D9D}"/>
              </a:ext>
            </a:extLst>
          </p:cNvPr>
          <p:cNvSpPr txBox="1"/>
          <p:nvPr/>
        </p:nvSpPr>
        <p:spPr>
          <a:xfrm>
            <a:off x="64520" y="2594699"/>
            <a:ext cx="301712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lnSpc>
                <a:spcPts val="1200"/>
              </a:lnSpc>
              <a:buFontTx/>
              <a:buChar char="-"/>
            </a:pPr>
            <a:r>
              <a:rPr lang="ru-RU" sz="1200" dirty="0" smtClean="0">
                <a:solidFill>
                  <a:srgbClr val="434242"/>
                </a:solidFill>
                <a:latin typeface="Overpass" pitchFamily="2" charset="-52"/>
              </a:rPr>
              <a:t>незамерзающий </a:t>
            </a:r>
            <a:r>
              <a:rPr lang="ru-RU" sz="1200" dirty="0">
                <a:solidFill>
                  <a:srgbClr val="434242"/>
                </a:solidFill>
                <a:latin typeface="Overpass" pitchFamily="2" charset="-52"/>
              </a:rPr>
              <a:t>морской порт Мурманск </a:t>
            </a:r>
            <a:r>
              <a:rPr lang="ru-RU" sz="1200" dirty="0" smtClean="0">
                <a:solidFill>
                  <a:srgbClr val="434242"/>
                </a:solidFill>
                <a:latin typeface="Overpass" pitchFamily="2" charset="-52"/>
              </a:rPr>
              <a:t>- </a:t>
            </a:r>
            <a:r>
              <a:rPr lang="ru-RU" sz="1200" dirty="0">
                <a:solidFill>
                  <a:srgbClr val="434242"/>
                </a:solidFill>
                <a:latin typeface="Overpass" pitchFamily="2" charset="-52"/>
              </a:rPr>
              <a:t>Баренцево море, Кольский залив </a:t>
            </a:r>
            <a:endParaRPr lang="ru-RU" sz="1200" dirty="0" smtClean="0">
              <a:solidFill>
                <a:srgbClr val="434242"/>
              </a:solidFill>
              <a:latin typeface="Overpass" pitchFamily="2" charset="-52"/>
            </a:endParaRPr>
          </a:p>
          <a:p>
            <a:pPr marL="171450" indent="-171450">
              <a:lnSpc>
                <a:spcPts val="1200"/>
              </a:lnSpc>
              <a:buFontTx/>
              <a:buChar char="-"/>
            </a:pPr>
            <a:r>
              <a:rPr lang="ru-RU" sz="1200" dirty="0" smtClean="0">
                <a:solidFill>
                  <a:srgbClr val="434242"/>
                </a:solidFill>
                <a:latin typeface="Overpass" pitchFamily="2" charset="-52"/>
              </a:rPr>
              <a:t>морской </a:t>
            </a:r>
            <a:r>
              <a:rPr lang="ru-RU" sz="1200" dirty="0">
                <a:solidFill>
                  <a:srgbClr val="434242"/>
                </a:solidFill>
                <a:latin typeface="Overpass" pitchFamily="2" charset="-52"/>
              </a:rPr>
              <a:t>порт Кандалакша - Белое море, Кандалакшский залив </a:t>
            </a:r>
            <a:endParaRPr lang="ru-RU" sz="1200" dirty="0" smtClean="0">
              <a:solidFill>
                <a:srgbClr val="434242"/>
              </a:solidFill>
              <a:latin typeface="Overpass" pitchFamily="2" charset="-52"/>
            </a:endParaRPr>
          </a:p>
          <a:p>
            <a:pPr marL="171450" indent="-171450">
              <a:lnSpc>
                <a:spcPts val="1200"/>
              </a:lnSpc>
              <a:buFontTx/>
              <a:buChar char="-"/>
            </a:pPr>
            <a:r>
              <a:rPr lang="ru-RU" sz="1200" dirty="0" smtClean="0">
                <a:solidFill>
                  <a:srgbClr val="434242"/>
                </a:solidFill>
                <a:latin typeface="Overpass" pitchFamily="2" charset="-52"/>
              </a:rPr>
              <a:t>морской </a:t>
            </a:r>
            <a:r>
              <a:rPr lang="ru-RU" sz="1200" dirty="0">
                <a:solidFill>
                  <a:srgbClr val="434242"/>
                </a:solidFill>
                <a:latin typeface="Overpass" pitchFamily="2" charset="-52"/>
              </a:rPr>
              <a:t>порт Витино - Белое море, западный </a:t>
            </a:r>
            <a:r>
              <a:rPr lang="ru-RU" sz="1200" dirty="0" smtClean="0">
                <a:solidFill>
                  <a:srgbClr val="434242"/>
                </a:solidFill>
                <a:latin typeface="Overpass" pitchFamily="2" charset="-52"/>
              </a:rPr>
              <a:t>берег </a:t>
            </a:r>
            <a:r>
              <a:rPr lang="ru-RU" sz="1200" dirty="0">
                <a:solidFill>
                  <a:srgbClr val="434242"/>
                </a:solidFill>
                <a:latin typeface="Overpass" pitchFamily="2" charset="-52"/>
              </a:rPr>
              <a:t>Кандалакшского залива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49994BD-B9D1-44FE-B17B-2B671A5C0E97}"/>
              </a:ext>
            </a:extLst>
          </p:cNvPr>
          <p:cNvSpPr txBox="1"/>
          <p:nvPr/>
        </p:nvSpPr>
        <p:spPr>
          <a:xfrm>
            <a:off x="764298" y="1874943"/>
            <a:ext cx="266873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400" b="1" dirty="0" smtClean="0">
                <a:solidFill>
                  <a:srgbClr val="F07DFC"/>
                </a:solidFill>
                <a:latin typeface="Involve" panose="020B0502020202020204" pitchFamily="34" charset="0"/>
              </a:rPr>
              <a:t>3 </a:t>
            </a:r>
            <a:r>
              <a:rPr lang="ru-RU" b="1" dirty="0" smtClean="0">
                <a:solidFill>
                  <a:srgbClr val="F07DFC"/>
                </a:solidFill>
                <a:latin typeface="Involve" panose="020B0502020202020204" pitchFamily="34" charset="0"/>
              </a:rPr>
              <a:t>морских порта</a:t>
            </a:r>
            <a:endParaRPr lang="ru-RU" b="1" dirty="0">
              <a:solidFill>
                <a:srgbClr val="F07DFC"/>
              </a:solidFill>
              <a:latin typeface="Involve" panose="020B0502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8ADAF32-7C76-47EF-B601-57536287D508}"/>
              </a:ext>
            </a:extLst>
          </p:cNvPr>
          <p:cNvSpPr txBox="1"/>
          <p:nvPr/>
        </p:nvSpPr>
        <p:spPr>
          <a:xfrm>
            <a:off x="3183245" y="-2205384"/>
            <a:ext cx="163780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F07DFC"/>
                </a:solidFill>
                <a:latin typeface="Involve" panose="020B0502020202020204" pitchFamily="34" charset="0"/>
              </a:rPr>
              <a:t>150</a:t>
            </a:r>
            <a:endParaRPr lang="ru-RU" sz="4400" b="1" dirty="0">
              <a:solidFill>
                <a:srgbClr val="F07DFC"/>
              </a:solidFill>
              <a:latin typeface="Involve" panose="020B0502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D262C9A-912F-41FE-9917-210F59D34B10}"/>
              </a:ext>
            </a:extLst>
          </p:cNvPr>
          <p:cNvSpPr txBox="1"/>
          <p:nvPr/>
        </p:nvSpPr>
        <p:spPr>
          <a:xfrm>
            <a:off x="262792" y="-1388318"/>
            <a:ext cx="245268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srgbClr val="F07DFC"/>
                </a:solidFill>
                <a:latin typeface="Involve" panose="020B0502020202020204" pitchFamily="34" charset="0"/>
              </a:rPr>
              <a:t>654 400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7813795-6ACB-447D-8EC1-AC72FF97A380}"/>
              </a:ext>
            </a:extLst>
          </p:cNvPr>
          <p:cNvSpPr txBox="1"/>
          <p:nvPr/>
        </p:nvSpPr>
        <p:spPr>
          <a:xfrm>
            <a:off x="658576" y="-727545"/>
            <a:ext cx="2864582" cy="4078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ru-RU" sz="1200" dirty="0">
                <a:solidFill>
                  <a:srgbClr val="434242"/>
                </a:solidFill>
                <a:latin typeface="Overpass" pitchFamily="2" charset="-52"/>
              </a:rPr>
              <a:t>в 3 раза больше расстояния</a:t>
            </a:r>
          </a:p>
          <a:p>
            <a:pPr>
              <a:lnSpc>
                <a:spcPts val="1200"/>
              </a:lnSpc>
            </a:pPr>
            <a:r>
              <a:rPr lang="ru-RU" sz="1200" dirty="0">
                <a:solidFill>
                  <a:srgbClr val="434242"/>
                </a:solidFill>
                <a:latin typeface="Overpass" pitchFamily="2" charset="-52"/>
              </a:rPr>
              <a:t>от Земли до Луны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E4924B2-4D5D-4449-8FB0-7F4228DDCC36}"/>
              </a:ext>
            </a:extLst>
          </p:cNvPr>
          <p:cNvSpPr txBox="1"/>
          <p:nvPr/>
        </p:nvSpPr>
        <p:spPr>
          <a:xfrm>
            <a:off x="2368788" y="-1271708"/>
            <a:ext cx="1064241" cy="5616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ru-RU" sz="1200" dirty="0">
                <a:solidFill>
                  <a:srgbClr val="434242"/>
                </a:solidFill>
                <a:latin typeface="Overpass" pitchFamily="2" charset="-52"/>
              </a:rPr>
              <a:t>прошел</a:t>
            </a:r>
          </a:p>
          <a:p>
            <a:pPr>
              <a:lnSpc>
                <a:spcPts val="1200"/>
              </a:lnSpc>
            </a:pPr>
            <a:r>
              <a:rPr lang="ru-RU" sz="1200" dirty="0">
                <a:solidFill>
                  <a:srgbClr val="434242"/>
                </a:solidFill>
                <a:latin typeface="Overpass" pitchFamily="2" charset="-52"/>
              </a:rPr>
              <a:t>морских</a:t>
            </a:r>
          </a:p>
          <a:p>
            <a:pPr>
              <a:lnSpc>
                <a:spcPts val="1200"/>
              </a:lnSpc>
            </a:pPr>
            <a:r>
              <a:rPr lang="ru-RU" sz="1200" dirty="0">
                <a:solidFill>
                  <a:srgbClr val="434242"/>
                </a:solidFill>
                <a:latin typeface="Overpass" pitchFamily="2" charset="-52"/>
              </a:rPr>
              <a:t>миль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B639227-6F0B-4D0F-8AE2-F5DF3E7A7B2D}"/>
              </a:ext>
            </a:extLst>
          </p:cNvPr>
          <p:cNvSpPr txBox="1"/>
          <p:nvPr/>
        </p:nvSpPr>
        <p:spPr>
          <a:xfrm>
            <a:off x="3852626" y="-742556"/>
            <a:ext cx="1764803" cy="4078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ru-RU" sz="1200" dirty="0">
                <a:solidFill>
                  <a:srgbClr val="434242"/>
                </a:solidFill>
                <a:latin typeface="Overpass" pitchFamily="2" charset="-52"/>
              </a:rPr>
              <a:t>судов провёл</a:t>
            </a:r>
          </a:p>
          <a:p>
            <a:pPr>
              <a:lnSpc>
                <a:spcPts val="1200"/>
              </a:lnSpc>
            </a:pPr>
            <a:r>
              <a:rPr lang="ru-RU" sz="1200" dirty="0">
                <a:solidFill>
                  <a:srgbClr val="434242"/>
                </a:solidFill>
                <a:latin typeface="Overpass" pitchFamily="2" charset="-52"/>
              </a:rPr>
              <a:t>за время работы</a:t>
            </a: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CB8CBC02-F252-48B4-A7E8-3645C6B308E4}"/>
              </a:ext>
            </a:extLst>
          </p:cNvPr>
          <p:cNvPicPr>
            <a:picLocks noChangeAspect="1"/>
          </p:cNvPicPr>
          <p:nvPr/>
        </p:nvPicPr>
        <p:blipFill>
          <a:blip r:embed="rId164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542800" y="-749690"/>
            <a:ext cx="376422" cy="37642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AD779A82-5121-4F69-B12B-9A826AF4754F}"/>
              </a:ext>
            </a:extLst>
          </p:cNvPr>
          <p:cNvPicPr>
            <a:picLocks noChangeAspect="1"/>
          </p:cNvPicPr>
          <p:nvPr/>
        </p:nvPicPr>
        <p:blipFill>
          <a:blip r:embed="rId164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31735" y="-740165"/>
            <a:ext cx="376422" cy="376422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4A291C80-8F3C-4EEE-97F8-B9E0BCAEA9D4}"/>
              </a:ext>
            </a:extLst>
          </p:cNvPr>
          <p:cNvPicPr>
            <a:picLocks noChangeAspect="1"/>
          </p:cNvPicPr>
          <p:nvPr/>
        </p:nvPicPr>
        <p:blipFill>
          <a:blip r:embed="rId164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646185" y="-2397515"/>
            <a:ext cx="376422" cy="376422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CEAFF622-6A94-4292-B70D-CF68408312BF}"/>
              </a:ext>
            </a:extLst>
          </p:cNvPr>
          <p:cNvPicPr>
            <a:picLocks noChangeAspect="1"/>
          </p:cNvPicPr>
          <p:nvPr/>
        </p:nvPicPr>
        <p:blipFill>
          <a:blip r:embed="rId164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217810" y="-2464190"/>
            <a:ext cx="376422" cy="376422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C49994BD-B9D1-44FE-B17B-2B671A5C0E97}"/>
              </a:ext>
            </a:extLst>
          </p:cNvPr>
          <p:cNvSpPr txBox="1"/>
          <p:nvPr/>
        </p:nvSpPr>
        <p:spPr>
          <a:xfrm>
            <a:off x="4208769" y="1876402"/>
            <a:ext cx="266873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400" b="1" dirty="0" smtClean="0">
                <a:solidFill>
                  <a:srgbClr val="F07DFC"/>
                </a:solidFill>
                <a:latin typeface="Involve" panose="020B0502020202020204" pitchFamily="34" charset="0"/>
              </a:rPr>
              <a:t>2 </a:t>
            </a:r>
            <a:r>
              <a:rPr lang="ru-RU" b="1" dirty="0" smtClean="0">
                <a:solidFill>
                  <a:srgbClr val="F07DFC"/>
                </a:solidFill>
                <a:latin typeface="Involve" panose="020B0502020202020204" pitchFamily="34" charset="0"/>
              </a:rPr>
              <a:t>аэропорта</a:t>
            </a:r>
            <a:endParaRPr lang="ru-RU" b="1" dirty="0">
              <a:solidFill>
                <a:srgbClr val="F07DFC"/>
              </a:solidFill>
              <a:latin typeface="Involve" panose="020B0502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472362" y="2589700"/>
            <a:ext cx="28794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Tx/>
              <a:buChar char="-"/>
            </a:pPr>
            <a:r>
              <a:rPr lang="ru-RU" sz="1200" dirty="0" smtClean="0">
                <a:solidFill>
                  <a:srgbClr val="434242"/>
                </a:solidFill>
                <a:latin typeface="Overpass" pitchFamily="2" charset="-52"/>
              </a:rPr>
              <a:t>Международный </a:t>
            </a:r>
            <a:r>
              <a:rPr lang="ru-RU" sz="1200" dirty="0">
                <a:solidFill>
                  <a:srgbClr val="434242"/>
                </a:solidFill>
                <a:latin typeface="Overpass" pitchFamily="2" charset="-52"/>
              </a:rPr>
              <a:t>аэропорт «Мурманск» </a:t>
            </a:r>
            <a:endParaRPr lang="ru-RU" sz="1200" dirty="0" smtClean="0">
              <a:solidFill>
                <a:srgbClr val="434242"/>
              </a:solidFill>
              <a:latin typeface="Overpass" pitchFamily="2" charset="-52"/>
            </a:endParaRPr>
          </a:p>
          <a:p>
            <a:pPr marL="171450" indent="-171450">
              <a:buFontTx/>
              <a:buChar char="-"/>
            </a:pPr>
            <a:r>
              <a:rPr lang="ru-RU" sz="1200" dirty="0" smtClean="0">
                <a:solidFill>
                  <a:srgbClr val="434242"/>
                </a:solidFill>
                <a:latin typeface="Overpass" pitchFamily="2" charset="-52"/>
              </a:rPr>
              <a:t>Аэропорт </a:t>
            </a:r>
            <a:r>
              <a:rPr lang="ru-RU" sz="1200" dirty="0">
                <a:solidFill>
                  <a:srgbClr val="434242"/>
                </a:solidFill>
                <a:latin typeface="Overpass" pitchFamily="2" charset="-52"/>
              </a:rPr>
              <a:t>«Хибины» в Кировске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49994BD-B9D1-44FE-B17B-2B671A5C0E97}"/>
              </a:ext>
            </a:extLst>
          </p:cNvPr>
          <p:cNvSpPr txBox="1"/>
          <p:nvPr/>
        </p:nvSpPr>
        <p:spPr>
          <a:xfrm>
            <a:off x="3519150" y="3880102"/>
            <a:ext cx="266873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400" b="1" dirty="0" smtClean="0">
                <a:solidFill>
                  <a:srgbClr val="F07DFC"/>
                </a:solidFill>
                <a:latin typeface="Involve" panose="020B0502020202020204" pitchFamily="34" charset="0"/>
              </a:rPr>
              <a:t>870 </a:t>
            </a:r>
            <a:r>
              <a:rPr lang="ru-RU" b="1" dirty="0" smtClean="0">
                <a:solidFill>
                  <a:srgbClr val="F07DFC"/>
                </a:solidFill>
                <a:latin typeface="Involve" panose="020B0502020202020204" pitchFamily="34" charset="0"/>
              </a:rPr>
              <a:t>км</a:t>
            </a:r>
            <a:endParaRPr lang="ru-RU" b="1" dirty="0">
              <a:solidFill>
                <a:srgbClr val="F07DFC"/>
              </a:solidFill>
              <a:latin typeface="Involve" panose="020B0502020202020204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2787160" y="4637894"/>
            <a:ext cx="287941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Tx/>
              <a:buChar char="-"/>
            </a:pPr>
            <a:r>
              <a:rPr lang="ru-RU" sz="1200" dirty="0">
                <a:solidFill>
                  <a:srgbClr val="434242"/>
                </a:solidFill>
                <a:latin typeface="Overpass" pitchFamily="2" charset="-52"/>
              </a:rPr>
              <a:t>протяженность </a:t>
            </a:r>
            <a:r>
              <a:rPr lang="ru-RU" sz="1200" dirty="0" smtClean="0">
                <a:solidFill>
                  <a:srgbClr val="434242"/>
                </a:solidFill>
                <a:latin typeface="Overpass" pitchFamily="2" charset="-52"/>
              </a:rPr>
              <a:t>железной </a:t>
            </a:r>
            <a:r>
              <a:rPr lang="ru-RU" sz="1200" dirty="0">
                <a:solidFill>
                  <a:srgbClr val="434242"/>
                </a:solidFill>
                <a:latin typeface="Overpass" pitchFamily="2" charset="-52"/>
              </a:rPr>
              <a:t>дороги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49994BD-B9D1-44FE-B17B-2B671A5C0E97}"/>
              </a:ext>
            </a:extLst>
          </p:cNvPr>
          <p:cNvSpPr txBox="1"/>
          <p:nvPr/>
        </p:nvSpPr>
        <p:spPr>
          <a:xfrm>
            <a:off x="3657766" y="5095853"/>
            <a:ext cx="266873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400" b="1" dirty="0" smtClean="0">
                <a:solidFill>
                  <a:srgbClr val="F07DFC"/>
                </a:solidFill>
                <a:latin typeface="Involve" panose="020B0502020202020204" pitchFamily="34" charset="0"/>
              </a:rPr>
              <a:t>3 617 </a:t>
            </a:r>
            <a:r>
              <a:rPr lang="ru-RU" b="1" dirty="0" smtClean="0">
                <a:solidFill>
                  <a:srgbClr val="F07DFC"/>
                </a:solidFill>
                <a:latin typeface="Involve" panose="020B0502020202020204" pitchFamily="34" charset="0"/>
              </a:rPr>
              <a:t>км</a:t>
            </a:r>
            <a:endParaRPr lang="ru-RU" b="1" dirty="0">
              <a:solidFill>
                <a:srgbClr val="F07DFC"/>
              </a:solidFill>
              <a:latin typeface="Involve" panose="020B0502020202020204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2973405" y="5807531"/>
            <a:ext cx="33783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Tx/>
              <a:buChar char="-"/>
            </a:pPr>
            <a:r>
              <a:rPr lang="ru-RU" sz="1200" dirty="0">
                <a:solidFill>
                  <a:srgbClr val="434242"/>
                </a:solidFill>
                <a:latin typeface="Overpass" pitchFamily="2" charset="-52"/>
              </a:rPr>
              <a:t>протяженность </a:t>
            </a:r>
            <a:r>
              <a:rPr lang="ru-RU" sz="1200" dirty="0" smtClean="0">
                <a:solidFill>
                  <a:srgbClr val="434242"/>
                </a:solidFill>
                <a:latin typeface="Overpass" pitchFamily="2" charset="-52"/>
              </a:rPr>
              <a:t>автодорог</a:t>
            </a:r>
          </a:p>
          <a:p>
            <a:pPr marL="171450" indent="-171450">
              <a:buFontTx/>
              <a:buChar char="-"/>
            </a:pPr>
            <a:r>
              <a:rPr lang="ru-RU" sz="1200" dirty="0" smtClean="0">
                <a:solidFill>
                  <a:srgbClr val="434242"/>
                </a:solidFill>
                <a:latin typeface="Overpass" pitchFamily="2" charset="-52"/>
              </a:rPr>
              <a:t>804 </a:t>
            </a:r>
            <a:r>
              <a:rPr lang="ru-RU" sz="1200" dirty="0" smtClean="0">
                <a:solidFill>
                  <a:srgbClr val="434242"/>
                </a:solidFill>
                <a:latin typeface="Overpass" pitchFamily="2" charset="-52"/>
              </a:rPr>
              <a:t>км </a:t>
            </a:r>
            <a:r>
              <a:rPr lang="ru-RU" sz="1200" dirty="0">
                <a:solidFill>
                  <a:srgbClr val="434242"/>
                </a:solidFill>
                <a:latin typeface="Overpass" pitchFamily="2" charset="-52"/>
              </a:rPr>
              <a:t>- федеральная </a:t>
            </a:r>
            <a:r>
              <a:rPr lang="ru-RU" sz="1200" dirty="0" smtClean="0">
                <a:solidFill>
                  <a:srgbClr val="434242"/>
                </a:solidFill>
                <a:latin typeface="Overpass" pitchFamily="2" charset="-52"/>
              </a:rPr>
              <a:t>автомобильная </a:t>
            </a:r>
            <a:r>
              <a:rPr lang="ru-RU" sz="1200" dirty="0">
                <a:solidFill>
                  <a:srgbClr val="434242"/>
                </a:solidFill>
                <a:latin typeface="Overpass" pitchFamily="2" charset="-52"/>
              </a:rPr>
              <a:t>дорога Р-21 «</a:t>
            </a:r>
            <a:r>
              <a:rPr lang="ru-RU" sz="1200" dirty="0" smtClean="0">
                <a:solidFill>
                  <a:srgbClr val="434242"/>
                </a:solidFill>
                <a:latin typeface="Overpass" pitchFamily="2" charset="-52"/>
              </a:rPr>
              <a:t>Кола»</a:t>
            </a:r>
            <a:endParaRPr lang="ru-RU" sz="1200" dirty="0">
              <a:solidFill>
                <a:srgbClr val="434242"/>
              </a:solidFill>
              <a:latin typeface="Overpass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784946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876" y="1"/>
            <a:ext cx="9270124" cy="685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631" y="0"/>
            <a:ext cx="9708573" cy="6858003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68D8E1A3-B80A-274C-9B65-C3746CA77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689C-0428-2041-A422-96CC7CA87939}" type="slidenum">
              <a:rPr lang="ru-RU" smtClean="0"/>
              <a:t>9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612231" y="2186622"/>
            <a:ext cx="570482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569FF7"/>
                </a:solidFill>
                <a:latin typeface="Involve" panose="020B0502020202020204" pitchFamily="34" charset="0"/>
              </a:rPr>
              <a:t>Гипотеза </a:t>
            </a:r>
            <a:r>
              <a:rPr lang="ru-RU" sz="3600" b="1" dirty="0" smtClean="0">
                <a:solidFill>
                  <a:srgbClr val="569FF7"/>
                </a:solidFill>
                <a:latin typeface="Involve" panose="020B0502020202020204" pitchFamily="34" charset="0"/>
              </a:rPr>
              <a:t>2. Мурманская область </a:t>
            </a:r>
            <a:r>
              <a:rPr lang="ru-RU" sz="3600" b="1" dirty="0">
                <a:solidFill>
                  <a:srgbClr val="569FF7"/>
                </a:solidFill>
                <a:latin typeface="Involve" panose="020B0502020202020204" pitchFamily="34" charset="0"/>
              </a:rPr>
              <a:t>– </a:t>
            </a:r>
            <a:r>
              <a:rPr lang="ru-RU" sz="3600" b="1" dirty="0" smtClean="0">
                <a:solidFill>
                  <a:srgbClr val="569FF7"/>
                </a:solidFill>
                <a:latin typeface="Involve" panose="020B0502020202020204" pitchFamily="34" charset="0"/>
              </a:rPr>
              <a:t>сокровищница Арктики</a:t>
            </a:r>
            <a:endParaRPr lang="ru-RU" sz="3600" b="1" dirty="0">
              <a:solidFill>
                <a:srgbClr val="569FF7"/>
              </a:solidFill>
              <a:latin typeface="Involve" panose="020B0502020202020204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F164DEB-B7F1-E94D-B1CE-6F485B98CE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835" y="2826385"/>
            <a:ext cx="1028798" cy="1028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370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546</TotalTime>
  <Words>436</Words>
  <Application>Microsoft Office PowerPoint</Application>
  <PresentationFormat>Широкоэкранный</PresentationFormat>
  <Paragraphs>76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1" baseType="lpstr">
      <vt:lpstr>Arial</vt:lpstr>
      <vt:lpstr>Calibri</vt:lpstr>
      <vt:lpstr>Calibri Light</vt:lpstr>
      <vt:lpstr>Corki</vt:lpstr>
      <vt:lpstr>Involve</vt:lpstr>
      <vt:lpstr>Overpass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Ezer nus</dc:creator>
  <cp:lastModifiedBy>Пользователь Windows</cp:lastModifiedBy>
  <cp:revision>89</cp:revision>
  <dcterms:created xsi:type="dcterms:W3CDTF">2024-09-03T11:38:10Z</dcterms:created>
  <dcterms:modified xsi:type="dcterms:W3CDTF">2024-09-12T13:53:39Z</dcterms:modified>
</cp:coreProperties>
</file>