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6" r:id="rId3"/>
    <p:sldId id="288" r:id="rId4"/>
    <p:sldId id="289" r:id="rId5"/>
    <p:sldId id="290" r:id="rId6"/>
    <p:sldId id="291" r:id="rId7"/>
    <p:sldId id="292" r:id="rId8"/>
    <p:sldId id="293" r:id="rId9"/>
    <p:sldId id="294" r:id="rId10"/>
    <p:sldId id="257" r:id="rId11"/>
    <p:sldId id="295" r:id="rId12"/>
    <p:sldId id="286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0" userDrawn="1">
          <p15:clr>
            <a:srgbClr val="A4A3A4"/>
          </p15:clr>
        </p15:guide>
        <p15:guide id="2" pos="302" userDrawn="1">
          <p15:clr>
            <a:srgbClr val="A4A3A4"/>
          </p15:clr>
        </p15:guide>
        <p15:guide id="3" pos="7401" userDrawn="1">
          <p15:clr>
            <a:srgbClr val="A4A3A4"/>
          </p15:clr>
        </p15:guide>
        <p15:guide id="4" orient="horz" pos="4042" userDrawn="1">
          <p15:clr>
            <a:srgbClr val="A4A3A4"/>
          </p15:clr>
        </p15:guide>
        <p15:guide id="5" pos="3931" userDrawn="1">
          <p15:clr>
            <a:srgbClr val="A4A3A4"/>
          </p15:clr>
        </p15:guide>
        <p15:guide id="6" orient="horz" pos="149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69FF7"/>
    <a:srgbClr val="F07DFC"/>
    <a:srgbClr val="07D2E0"/>
    <a:srgbClr val="434242"/>
    <a:srgbClr val="8061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109" d="100"/>
          <a:sy n="109" d="100"/>
        </p:scale>
        <p:origin x="876" y="108"/>
      </p:cViewPr>
      <p:guideLst>
        <p:guide orient="horz" pos="300"/>
        <p:guide pos="302"/>
        <p:guide pos="7401"/>
        <p:guide orient="horz" pos="4042"/>
        <p:guide pos="3931"/>
        <p:guide orient="horz" pos="149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3875A2-567B-4C1C-AA29-10EBEAF099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B6E4A47-E039-4667-88CC-BC69AAC19A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8A1F33-6E90-496E-BEE4-4F6D889710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12.09.2024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AC1682D-5865-4D61-B25A-02EBE2A57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40516FD-AA43-47F0-B145-7CF7A888F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50457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7CEF19-0C6D-4DAB-8FD8-E1127DA08E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6A8BF59-6485-4B02-BF37-EE34F061B0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9F63658-2FF7-4554-AEA6-25FFA9F1B0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12.09.2024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3ABA3E5-9E7D-478F-A7D3-CEDCFD0C3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4CD91B-7AD4-4EE4-AE80-9DA14975B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30207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23BE3B1-72FE-46BA-A301-3A2E808E86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06EC889-094D-408C-AA0C-68DD1CED53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3A1F9B-578E-4713-A31F-933AA2F668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12.09.2024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FEE7C12-02A0-4E55-8FE7-CB87FB881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6DC289A-F897-4556-B413-744759430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47127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77C84C-E797-46D3-B4AD-D9D258397E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C46F96E-4E7A-48C5-8325-3CA057D67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80DD66E-5BE5-4BE0-802B-A40F610AAE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12.09.2024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0261DF-2FE1-4C1A-957E-A22687A23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2E92DC0-DBB3-4CE5-8B43-AC61B87BB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89165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425836-A7DC-483E-AC15-2F9F44345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E196043-9719-4067-9BA1-7EF1CDC217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2840E36-05D5-4DD3-BB4C-640E71BB6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12.09.2024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803021F-B335-4C74-9E28-80DCCB4B0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A615122-2D43-4A6E-93A2-2390B38D2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18689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2239E3-0642-428E-AD23-8B8C48635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934C0B2-DD7A-46CD-97AE-C303BD36E0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3879FAE-8456-4763-A56A-67F1076DEF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F8E3B8-8467-4E8F-B510-DF1785A12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12.09.2024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B3E6453-98B5-45CE-A253-AC56205B9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A92FB8B-E72F-425D-A249-C6BD59A9C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9892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6E5A00-EAB9-4EF2-85E2-F6EDA3D5D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23B0879-962A-487C-9257-D4D3EC63B6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E444BFA-9E92-4C60-9BFD-A499E75D79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336787F-E0CB-4CB1-8041-AB2A3A5D7D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14179A0-FBB8-45F9-92EA-0AA286A637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20C9772-B0D4-4E76-82DE-5DA50D6606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12.09.2024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70D3EDB-08AB-40B2-B261-77EABA1791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4500DCE-8C9F-489A-8E16-C488B923C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87408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48062D-210F-4AC0-9D39-FDB7DE85D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CC79F28-FBC8-4224-BDE8-72E4B5BA3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12.09.2024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22F49B2-1B2D-4DCB-8303-41661AF2BE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C5F114A-0B5B-4DCB-8287-A860C0F7B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78018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3D671ED-2185-40E8-9984-02BE7E78C1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12.09.2024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AA4747D-B498-45BD-9ACB-E3F2E29586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6239D08-7670-4E45-AEF3-799E24F0F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29041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217B0F-CBD3-4BEC-ABA5-E1D74D179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055018D-C4A5-442E-973D-188547FC4D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4B69785-8151-412F-A5AA-E0411B1EFB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56C65B1-0A0E-46CF-8D38-71C53B6CF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12.09.2024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E913BCE-634F-4593-8B14-E33401D228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A598A70-E813-4428-9EFE-26CFD589A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20324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935C6F-1133-4B77-9638-28DC72017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58C2FD4-906C-4A41-A4D2-7600B85882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0C9207D-4B9B-4C4E-BE28-08FB69E83E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33AEAC0-E0A4-473D-A7DE-65881D143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12.09.2024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D199E39-DBEB-4FB0-989F-93333CE6D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5538A7F-68CA-483A-AD35-5336CD3C9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95618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B8154A-AC7F-4119-B276-28CF74A0B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0F52D33-61BF-4082-B2F1-2C09DD15D8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94A022B-E4BC-4BF9-9136-F082610BA5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93A25E-FEB4-448D-AA37-75A97EF7139C}" type="datetimeFigureOut">
              <a:rPr lang="ru-RU" smtClean="0"/>
              <a:t>12.09.2024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8222B9-5A18-4A45-84D7-55A269CF9B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9A00063-E4A3-44F7-9A21-907075BD1C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5005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7" Type="http://schemas.openxmlformats.org/officeDocument/2006/relationships/image" Target="../media/image2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E6987AD-2980-47B6-80FE-E50CE24B7E8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69F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01D262C-8231-48A8-8255-E5B9E53F12B1}"/>
              </a:ext>
            </a:extLst>
          </p:cNvPr>
          <p:cNvSpPr txBox="1"/>
          <p:nvPr/>
        </p:nvSpPr>
        <p:spPr>
          <a:xfrm>
            <a:off x="4141177" y="2597835"/>
            <a:ext cx="7733323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5000" b="1" dirty="0">
                <a:solidFill>
                  <a:schemeClr val="bg1"/>
                </a:solidFill>
                <a:latin typeface="Involve" panose="020B0502020202020204" pitchFamily="34" charset="0"/>
              </a:rPr>
              <a:t>Мурманская область – форпост Арктики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C80CDE3-F3B7-4822-8638-38A805FED580}"/>
              </a:ext>
            </a:extLst>
          </p:cNvPr>
          <p:cNvSpPr txBox="1"/>
          <p:nvPr/>
        </p:nvSpPr>
        <p:spPr>
          <a:xfrm>
            <a:off x="9539655" y="5754056"/>
            <a:ext cx="233484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Involve" panose="020B0502020202020204" pitchFamily="34" charset="0"/>
              </a:rPr>
              <a:t>13 сентября </a:t>
            </a:r>
            <a:r>
              <a:rPr lang="ru-RU" sz="1600" dirty="0">
                <a:solidFill>
                  <a:schemeClr val="bg1"/>
                </a:solidFill>
                <a:latin typeface="Involve" panose="020B0502020202020204" pitchFamily="34" charset="0"/>
              </a:rPr>
              <a:t>2024 год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3F1E418-BAC7-4FA9-B70B-460A77ADD1EF}"/>
              </a:ext>
            </a:extLst>
          </p:cNvPr>
          <p:cNvSpPr txBox="1"/>
          <p:nvPr/>
        </p:nvSpPr>
        <p:spPr>
          <a:xfrm>
            <a:off x="10190185" y="6013639"/>
            <a:ext cx="17764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orki" panose="00000500000000000000" pitchFamily="2" charset="-52"/>
              </a:rPr>
              <a:t>#</a:t>
            </a:r>
            <a:r>
              <a:rPr lang="ru-RU" sz="2400" dirty="0" err="1">
                <a:solidFill>
                  <a:schemeClr val="bg1"/>
                </a:solidFill>
                <a:latin typeface="Corki" panose="00000500000000000000" pitchFamily="2" charset="-52"/>
              </a:rPr>
              <a:t>насевережить</a:t>
            </a:r>
            <a:endParaRPr lang="ru-RU" sz="2400" dirty="0">
              <a:solidFill>
                <a:schemeClr val="bg1"/>
              </a:solidFill>
              <a:latin typeface="Corki" panose="00000500000000000000" pitchFamily="2" charset="-52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1170915" y="2479431"/>
            <a:ext cx="5984045" cy="437856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F31E59F-99A0-46F9-8578-481E47D712D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9374" y="359361"/>
            <a:ext cx="2784787" cy="775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579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5-7 класс_Видео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608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77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Равнобедренный треугольник 35">
            <a:extLst>
              <a:ext uri="{FF2B5EF4-FFF2-40B4-BE49-F238E27FC236}">
                <a16:creationId xmlns:a16="http://schemas.microsoft.com/office/drawing/2014/main" id="{1FBFD784-EFC6-4C69-B47E-DB6D98F23082}"/>
              </a:ext>
            </a:extLst>
          </p:cNvPr>
          <p:cNvSpPr/>
          <p:nvPr/>
        </p:nvSpPr>
        <p:spPr>
          <a:xfrm flipV="1">
            <a:off x="0" y="1002243"/>
            <a:ext cx="12201928" cy="777803"/>
          </a:xfrm>
          <a:prstGeom prst="triangle">
            <a:avLst>
              <a:gd name="adj" fmla="val 0"/>
            </a:avLst>
          </a:prstGeom>
          <a:solidFill>
            <a:srgbClr val="07D2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C63918D0-A996-4284-A7C2-5DFB7ED81637}"/>
              </a:ext>
            </a:extLst>
          </p:cNvPr>
          <p:cNvGrpSpPr/>
          <p:nvPr/>
        </p:nvGrpSpPr>
        <p:grpSpPr>
          <a:xfrm>
            <a:off x="0" y="0"/>
            <a:ext cx="12201928" cy="1477328"/>
            <a:chOff x="0" y="1"/>
            <a:chExt cx="12192000" cy="1494119"/>
          </a:xfrm>
          <a:solidFill>
            <a:srgbClr val="569FF7"/>
          </a:solidFill>
        </p:grpSpPr>
        <p:sp>
          <p:nvSpPr>
            <p:cNvPr id="2" name="Параллелограмм 1">
              <a:extLst>
                <a:ext uri="{FF2B5EF4-FFF2-40B4-BE49-F238E27FC236}">
                  <a16:creationId xmlns:a16="http://schemas.microsoft.com/office/drawing/2014/main" id="{A5E85A59-0416-47B2-B399-EB2733693973}"/>
                </a:ext>
              </a:extLst>
            </p:cNvPr>
            <p:cNvSpPr/>
            <p:nvPr/>
          </p:nvSpPr>
          <p:spPr>
            <a:xfrm>
              <a:off x="0" y="1"/>
              <a:ext cx="12192000" cy="1014984"/>
            </a:xfrm>
            <a:prstGeom prst="parallelogram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3" name="Равнобедренный треугольник 2">
              <a:extLst>
                <a:ext uri="{FF2B5EF4-FFF2-40B4-BE49-F238E27FC236}">
                  <a16:creationId xmlns:a16="http://schemas.microsoft.com/office/drawing/2014/main" id="{DE9A76F1-0BD8-4770-A54F-9309E60B9322}"/>
                </a:ext>
              </a:extLst>
            </p:cNvPr>
            <p:cNvSpPr/>
            <p:nvPr/>
          </p:nvSpPr>
          <p:spPr>
            <a:xfrm flipV="1">
              <a:off x="0" y="1014985"/>
              <a:ext cx="12115800" cy="479135"/>
            </a:xfrm>
            <a:prstGeom prst="triangle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72B0A173-28B3-4B6F-8561-E842A4944ADC}"/>
              </a:ext>
            </a:extLst>
          </p:cNvPr>
          <p:cNvSpPr txBox="1"/>
          <p:nvPr/>
        </p:nvSpPr>
        <p:spPr>
          <a:xfrm>
            <a:off x="257846" y="200830"/>
            <a:ext cx="1186782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Involve" panose="020B0502020202020204" pitchFamily="34" charset="0"/>
              </a:rPr>
              <a:t>Верно ли утверждение, что Мурманская область – </a:t>
            </a:r>
            <a:endParaRPr lang="ru-RU" sz="2800" b="1" dirty="0" smtClean="0">
              <a:solidFill>
                <a:schemeClr val="bg1"/>
              </a:solidFill>
              <a:latin typeface="Involve" panose="020B0502020202020204" pitchFamily="34" charset="0"/>
            </a:endParaRPr>
          </a:p>
          <a:p>
            <a:r>
              <a:rPr lang="ru-RU" sz="2800" b="1" dirty="0" smtClean="0">
                <a:solidFill>
                  <a:schemeClr val="bg1"/>
                </a:solidFill>
                <a:latin typeface="Involve" panose="020B0502020202020204" pitchFamily="34" charset="0"/>
              </a:rPr>
              <a:t>форпост  Арктики?</a:t>
            </a:r>
            <a:endParaRPr lang="ru-RU" sz="2800" b="1" dirty="0">
              <a:solidFill>
                <a:schemeClr val="bg1"/>
              </a:solidFill>
              <a:latin typeface="Involve" panose="020B0502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05770" y="4287204"/>
            <a:ext cx="3412691" cy="249709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0546" y="1850564"/>
            <a:ext cx="4431342" cy="4663970"/>
          </a:xfrm>
          <a:prstGeom prst="roundRect">
            <a:avLst>
              <a:gd name="adj" fmla="val 6293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439" y="2241116"/>
            <a:ext cx="2520000" cy="1585018"/>
          </a:xfrm>
          <a:prstGeom prst="roundRect">
            <a:avLst>
              <a:gd name="adj" fmla="val 6293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5"/>
          <a:srcRect t="12166"/>
          <a:stretch/>
        </p:blipFill>
        <p:spPr>
          <a:xfrm>
            <a:off x="9120996" y="4911250"/>
            <a:ext cx="2520000" cy="1603284"/>
          </a:xfrm>
          <a:prstGeom prst="roundRect">
            <a:avLst>
              <a:gd name="adj" fmla="val 6293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20996" y="1322748"/>
            <a:ext cx="2520000" cy="1616488"/>
          </a:xfrm>
          <a:prstGeom prst="roundRect">
            <a:avLst>
              <a:gd name="adj" fmla="val 6293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</p:spPr>
      </p:pic>
      <p:pic>
        <p:nvPicPr>
          <p:cNvPr id="17" name="Picture 2" descr="https://get.wallhere.com/photo/ship-vehicle-Arctic-ghost-ship-Nuclear-powered-icebreaker-watercraft-offshore-drilling-freight-transport-floating-production-storage-and-offloading-60544.jpg"/>
          <p:cNvPicPr>
            <a:picLocks noChangeAspect="1" noChangeArrowheads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0"/>
          <a:stretch/>
        </p:blipFill>
        <p:spPr bwMode="auto">
          <a:xfrm>
            <a:off x="9120996" y="3122371"/>
            <a:ext cx="2520000" cy="1605744"/>
          </a:xfrm>
          <a:prstGeom prst="roundRect">
            <a:avLst>
              <a:gd name="adj" fmla="val 6293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2935549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E6987AD-2980-47B6-80FE-E50CE24B7E8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69F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01D262C-8231-48A8-8255-E5B9E53F12B1}"/>
              </a:ext>
            </a:extLst>
          </p:cNvPr>
          <p:cNvSpPr txBox="1"/>
          <p:nvPr/>
        </p:nvSpPr>
        <p:spPr>
          <a:xfrm>
            <a:off x="4141177" y="2597835"/>
            <a:ext cx="7733323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5000" b="1" dirty="0">
                <a:solidFill>
                  <a:schemeClr val="bg1"/>
                </a:solidFill>
                <a:latin typeface="Involve" panose="020B0502020202020204" pitchFamily="34" charset="0"/>
              </a:rPr>
              <a:t>Мурманская область – форпост Арктики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C80CDE3-F3B7-4822-8638-38A805FED580}"/>
              </a:ext>
            </a:extLst>
          </p:cNvPr>
          <p:cNvSpPr txBox="1"/>
          <p:nvPr/>
        </p:nvSpPr>
        <p:spPr>
          <a:xfrm>
            <a:off x="9539655" y="5754056"/>
            <a:ext cx="233484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Involve" panose="020B0502020202020204" pitchFamily="34" charset="0"/>
              </a:rPr>
              <a:t>13 сентября </a:t>
            </a:r>
            <a:r>
              <a:rPr lang="ru-RU" sz="1600" dirty="0">
                <a:solidFill>
                  <a:schemeClr val="bg1"/>
                </a:solidFill>
                <a:latin typeface="Involve" panose="020B0502020202020204" pitchFamily="34" charset="0"/>
              </a:rPr>
              <a:t>2024 год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3F1E418-BAC7-4FA9-B70B-460A77ADD1EF}"/>
              </a:ext>
            </a:extLst>
          </p:cNvPr>
          <p:cNvSpPr txBox="1"/>
          <p:nvPr/>
        </p:nvSpPr>
        <p:spPr>
          <a:xfrm>
            <a:off x="10190185" y="6013639"/>
            <a:ext cx="17764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orki" panose="00000500000000000000" pitchFamily="2" charset="-52"/>
              </a:rPr>
              <a:t>#</a:t>
            </a:r>
            <a:r>
              <a:rPr lang="ru-RU" sz="2400" dirty="0" err="1">
                <a:solidFill>
                  <a:schemeClr val="bg1"/>
                </a:solidFill>
                <a:latin typeface="Corki" panose="00000500000000000000" pitchFamily="2" charset="-52"/>
              </a:rPr>
              <a:t>насевережить</a:t>
            </a:r>
            <a:endParaRPr lang="ru-RU" sz="2400" dirty="0">
              <a:solidFill>
                <a:schemeClr val="bg1"/>
              </a:solidFill>
              <a:latin typeface="Corki" panose="00000500000000000000" pitchFamily="2" charset="-52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1170915" y="2479431"/>
            <a:ext cx="5984045" cy="437856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F31E59F-99A0-46F9-8578-481E47D712D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9374" y="359361"/>
            <a:ext cx="2784787" cy="775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938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Равнобедренный треугольник 35">
            <a:extLst>
              <a:ext uri="{FF2B5EF4-FFF2-40B4-BE49-F238E27FC236}">
                <a16:creationId xmlns:a16="http://schemas.microsoft.com/office/drawing/2014/main" id="{1FBFD784-EFC6-4C69-B47E-DB6D98F23082}"/>
              </a:ext>
            </a:extLst>
          </p:cNvPr>
          <p:cNvSpPr/>
          <p:nvPr/>
        </p:nvSpPr>
        <p:spPr>
          <a:xfrm flipV="1">
            <a:off x="0" y="1002243"/>
            <a:ext cx="12201928" cy="777803"/>
          </a:xfrm>
          <a:prstGeom prst="triangle">
            <a:avLst>
              <a:gd name="adj" fmla="val 0"/>
            </a:avLst>
          </a:prstGeom>
          <a:solidFill>
            <a:srgbClr val="07D2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C63918D0-A996-4284-A7C2-5DFB7ED81637}"/>
              </a:ext>
            </a:extLst>
          </p:cNvPr>
          <p:cNvGrpSpPr/>
          <p:nvPr/>
        </p:nvGrpSpPr>
        <p:grpSpPr>
          <a:xfrm>
            <a:off x="0" y="0"/>
            <a:ext cx="12201928" cy="1477328"/>
            <a:chOff x="0" y="1"/>
            <a:chExt cx="12192000" cy="1494119"/>
          </a:xfrm>
          <a:solidFill>
            <a:srgbClr val="569FF7"/>
          </a:solidFill>
        </p:grpSpPr>
        <p:sp>
          <p:nvSpPr>
            <p:cNvPr id="2" name="Параллелограмм 1">
              <a:extLst>
                <a:ext uri="{FF2B5EF4-FFF2-40B4-BE49-F238E27FC236}">
                  <a16:creationId xmlns:a16="http://schemas.microsoft.com/office/drawing/2014/main" id="{A5E85A59-0416-47B2-B399-EB2733693973}"/>
                </a:ext>
              </a:extLst>
            </p:cNvPr>
            <p:cNvSpPr/>
            <p:nvPr/>
          </p:nvSpPr>
          <p:spPr>
            <a:xfrm>
              <a:off x="0" y="1"/>
              <a:ext cx="12192000" cy="1014984"/>
            </a:xfrm>
            <a:prstGeom prst="parallelogram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3" name="Равнобедренный треугольник 2">
              <a:extLst>
                <a:ext uri="{FF2B5EF4-FFF2-40B4-BE49-F238E27FC236}">
                  <a16:creationId xmlns:a16="http://schemas.microsoft.com/office/drawing/2014/main" id="{DE9A76F1-0BD8-4770-A54F-9309E60B9322}"/>
                </a:ext>
              </a:extLst>
            </p:cNvPr>
            <p:cNvSpPr/>
            <p:nvPr/>
          </p:nvSpPr>
          <p:spPr>
            <a:xfrm flipV="1">
              <a:off x="0" y="1014985"/>
              <a:ext cx="12115800" cy="479135"/>
            </a:xfrm>
            <a:prstGeom prst="triangle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72B0A173-28B3-4B6F-8561-E842A4944ADC}"/>
              </a:ext>
            </a:extLst>
          </p:cNvPr>
          <p:cNvSpPr txBox="1"/>
          <p:nvPr/>
        </p:nvSpPr>
        <p:spPr>
          <a:xfrm>
            <a:off x="237392" y="370107"/>
            <a:ext cx="119645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Involve" panose="020B0502020202020204" pitchFamily="34" charset="0"/>
              </a:rPr>
              <a:t>Словарь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625531" y="4360910"/>
            <a:ext cx="3412691" cy="249709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462454" y="3487646"/>
            <a:ext cx="982393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569FF7"/>
                </a:solidFill>
                <a:latin typeface="Involve" panose="020B0502020202020204" pitchFamily="34" charset="0"/>
              </a:rPr>
              <a:t>ФОРПОСТ — </a:t>
            </a:r>
            <a:r>
              <a:rPr lang="ru-RU" sz="2800" b="1" dirty="0">
                <a:solidFill>
                  <a:srgbClr val="569FF7"/>
                </a:solidFill>
                <a:latin typeface="Involve" panose="020B0502020202020204" pitchFamily="34" charset="0"/>
              </a:rPr>
              <a:t>передовой пункт, начало и </a:t>
            </a:r>
            <a:r>
              <a:rPr lang="ru-RU" sz="2800" b="1" dirty="0">
                <a:solidFill>
                  <a:srgbClr val="569FF7"/>
                </a:solidFill>
                <a:latin typeface="Involve" panose="020B0502020202020204" pitchFamily="34" charset="0"/>
              </a:rPr>
              <a:t>опора </a:t>
            </a:r>
            <a:r>
              <a:rPr lang="ru-RU" sz="2800" b="1" dirty="0">
                <a:solidFill>
                  <a:srgbClr val="569FF7"/>
                </a:solidFill>
                <a:latin typeface="Involve" panose="020B0502020202020204" pitchFamily="34" charset="0"/>
              </a:rPr>
              <a:t>в </a:t>
            </a:r>
            <a:r>
              <a:rPr lang="ru-RU" sz="2800" b="1" dirty="0">
                <a:solidFill>
                  <a:srgbClr val="569FF7"/>
                </a:solidFill>
                <a:latin typeface="Involve" panose="020B0502020202020204" pitchFamily="34" charset="0"/>
              </a:rPr>
              <a:t>развитии.</a:t>
            </a:r>
            <a:endParaRPr lang="ru-RU" sz="2800" b="1" dirty="0">
              <a:solidFill>
                <a:srgbClr val="569FF7"/>
              </a:solidFill>
              <a:latin typeface="Involve" panose="020B0502020202020204" pitchFamily="34" charset="0"/>
            </a:endParaRPr>
          </a:p>
        </p:txBody>
      </p:sp>
      <p:pic>
        <p:nvPicPr>
          <p:cNvPr id="11" name="Picture 2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6161" y="4465002"/>
            <a:ext cx="5975839" cy="2753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8930" y="4578267"/>
            <a:ext cx="5975839" cy="2753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1462454" y="1748780"/>
            <a:ext cx="982393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569FF7"/>
                </a:solidFill>
                <a:latin typeface="Involve" panose="020B0502020202020204" pitchFamily="34" charset="0"/>
              </a:rPr>
              <a:t>АРКТИКА </a:t>
            </a:r>
            <a:r>
              <a:rPr lang="ru-RU" sz="2800" b="1" dirty="0">
                <a:solidFill>
                  <a:srgbClr val="569FF7"/>
                </a:solidFill>
                <a:latin typeface="Involve" panose="020B0502020202020204" pitchFamily="34" charset="0"/>
              </a:rPr>
              <a:t>— </a:t>
            </a:r>
            <a:r>
              <a:rPr lang="ru-RU" sz="2800" b="1" dirty="0" smtClean="0">
                <a:solidFill>
                  <a:srgbClr val="569FF7"/>
                </a:solidFill>
                <a:latin typeface="Involve" panose="020B0502020202020204" pitchFamily="34" charset="0"/>
              </a:rPr>
              <a:t>северная полярная область Земли, включающая Северный Ледовитый океан, его моря и острова.</a:t>
            </a:r>
            <a:endParaRPr lang="ru-RU" sz="2800" b="1" dirty="0">
              <a:solidFill>
                <a:srgbClr val="569FF7"/>
              </a:solidFill>
              <a:latin typeface="Involve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2638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Равнобедренный треугольник 35">
            <a:extLst>
              <a:ext uri="{FF2B5EF4-FFF2-40B4-BE49-F238E27FC236}">
                <a16:creationId xmlns:a16="http://schemas.microsoft.com/office/drawing/2014/main" id="{1FBFD784-EFC6-4C69-B47E-DB6D98F23082}"/>
              </a:ext>
            </a:extLst>
          </p:cNvPr>
          <p:cNvSpPr/>
          <p:nvPr/>
        </p:nvSpPr>
        <p:spPr>
          <a:xfrm flipV="1">
            <a:off x="0" y="1002243"/>
            <a:ext cx="12201928" cy="777803"/>
          </a:xfrm>
          <a:prstGeom prst="triangle">
            <a:avLst>
              <a:gd name="adj" fmla="val 0"/>
            </a:avLst>
          </a:prstGeom>
          <a:solidFill>
            <a:srgbClr val="07D2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C63918D0-A996-4284-A7C2-5DFB7ED81637}"/>
              </a:ext>
            </a:extLst>
          </p:cNvPr>
          <p:cNvGrpSpPr/>
          <p:nvPr/>
        </p:nvGrpSpPr>
        <p:grpSpPr>
          <a:xfrm>
            <a:off x="0" y="0"/>
            <a:ext cx="12201928" cy="1477328"/>
            <a:chOff x="0" y="1"/>
            <a:chExt cx="12192000" cy="1494119"/>
          </a:xfrm>
          <a:solidFill>
            <a:srgbClr val="569FF7"/>
          </a:solidFill>
        </p:grpSpPr>
        <p:sp>
          <p:nvSpPr>
            <p:cNvPr id="2" name="Параллелограмм 1">
              <a:extLst>
                <a:ext uri="{FF2B5EF4-FFF2-40B4-BE49-F238E27FC236}">
                  <a16:creationId xmlns:a16="http://schemas.microsoft.com/office/drawing/2014/main" id="{A5E85A59-0416-47B2-B399-EB2733693973}"/>
                </a:ext>
              </a:extLst>
            </p:cNvPr>
            <p:cNvSpPr/>
            <p:nvPr/>
          </p:nvSpPr>
          <p:spPr>
            <a:xfrm>
              <a:off x="0" y="1"/>
              <a:ext cx="12192000" cy="1014984"/>
            </a:xfrm>
            <a:prstGeom prst="parallelogram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3" name="Равнобедренный треугольник 2">
              <a:extLst>
                <a:ext uri="{FF2B5EF4-FFF2-40B4-BE49-F238E27FC236}">
                  <a16:creationId xmlns:a16="http://schemas.microsoft.com/office/drawing/2014/main" id="{DE9A76F1-0BD8-4770-A54F-9309E60B9322}"/>
                </a:ext>
              </a:extLst>
            </p:cNvPr>
            <p:cNvSpPr/>
            <p:nvPr/>
          </p:nvSpPr>
          <p:spPr>
            <a:xfrm flipV="1">
              <a:off x="0" y="1014985"/>
              <a:ext cx="12115800" cy="479135"/>
            </a:xfrm>
            <a:prstGeom prst="triangle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72B0A173-28B3-4B6F-8561-E842A4944ADC}"/>
              </a:ext>
            </a:extLst>
          </p:cNvPr>
          <p:cNvSpPr txBox="1"/>
          <p:nvPr/>
        </p:nvSpPr>
        <p:spPr>
          <a:xfrm>
            <a:off x="0" y="0"/>
            <a:ext cx="1220192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Involve" panose="020B0502020202020204" pitchFamily="34" charset="0"/>
              </a:rPr>
              <a:t>9 регионов России входят в состав сухопутных территорий Арктической зоны России</a:t>
            </a:r>
            <a:r>
              <a:rPr lang="ru-RU" sz="2800" b="1" dirty="0" smtClean="0">
                <a:solidFill>
                  <a:schemeClr val="bg1"/>
                </a:solidFill>
                <a:latin typeface="Involve" panose="020B0502020202020204" pitchFamily="34" charset="0"/>
              </a:rPr>
              <a:t>, территории </a:t>
            </a:r>
            <a:r>
              <a:rPr lang="ru-RU" sz="2800" b="1" dirty="0">
                <a:solidFill>
                  <a:schemeClr val="bg1"/>
                </a:solidFill>
                <a:latin typeface="Involve" panose="020B0502020202020204" pitchFamily="34" charset="0"/>
              </a:rPr>
              <a:t>4 регионов полностью являются арктическими</a:t>
            </a:r>
          </a:p>
        </p:txBody>
      </p:sp>
      <p:pic>
        <p:nvPicPr>
          <p:cNvPr id="12" name="Picture 2" descr="https://www.tadviser.ru/images/thumb/8/82/IMG_20200704_185726_583.jpg/840px-IMG_20200704_185726_58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181" y="1825780"/>
            <a:ext cx="4805909" cy="48059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  <a:extLst/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0964" y="1428954"/>
            <a:ext cx="5595821" cy="27528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34293" y="4228735"/>
            <a:ext cx="2417884" cy="24725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</p:spPr>
      </p:pic>
      <p:pic>
        <p:nvPicPr>
          <p:cNvPr id="20" name="Picture 4" descr="https://promdevelop.com/wp-content/uploads/2020/07/rusunlimited.org_.jpg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6617" y="4436156"/>
            <a:ext cx="2932257" cy="20577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4934000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Равнобедренный треугольник 35">
            <a:extLst>
              <a:ext uri="{FF2B5EF4-FFF2-40B4-BE49-F238E27FC236}">
                <a16:creationId xmlns:a16="http://schemas.microsoft.com/office/drawing/2014/main" id="{1FBFD784-EFC6-4C69-B47E-DB6D98F23082}"/>
              </a:ext>
            </a:extLst>
          </p:cNvPr>
          <p:cNvSpPr/>
          <p:nvPr/>
        </p:nvSpPr>
        <p:spPr>
          <a:xfrm flipV="1">
            <a:off x="0" y="1002243"/>
            <a:ext cx="12201928" cy="777803"/>
          </a:xfrm>
          <a:prstGeom prst="triangle">
            <a:avLst>
              <a:gd name="adj" fmla="val 0"/>
            </a:avLst>
          </a:prstGeom>
          <a:solidFill>
            <a:srgbClr val="07D2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C63918D0-A996-4284-A7C2-5DFB7ED81637}"/>
              </a:ext>
            </a:extLst>
          </p:cNvPr>
          <p:cNvGrpSpPr/>
          <p:nvPr/>
        </p:nvGrpSpPr>
        <p:grpSpPr>
          <a:xfrm>
            <a:off x="0" y="0"/>
            <a:ext cx="12201928" cy="1477328"/>
            <a:chOff x="0" y="1"/>
            <a:chExt cx="12192000" cy="1494119"/>
          </a:xfrm>
          <a:solidFill>
            <a:srgbClr val="569FF7"/>
          </a:solidFill>
        </p:grpSpPr>
        <p:sp>
          <p:nvSpPr>
            <p:cNvPr id="2" name="Параллелограмм 1">
              <a:extLst>
                <a:ext uri="{FF2B5EF4-FFF2-40B4-BE49-F238E27FC236}">
                  <a16:creationId xmlns:a16="http://schemas.microsoft.com/office/drawing/2014/main" id="{A5E85A59-0416-47B2-B399-EB2733693973}"/>
                </a:ext>
              </a:extLst>
            </p:cNvPr>
            <p:cNvSpPr/>
            <p:nvPr/>
          </p:nvSpPr>
          <p:spPr>
            <a:xfrm>
              <a:off x="0" y="1"/>
              <a:ext cx="12192000" cy="1014984"/>
            </a:xfrm>
            <a:prstGeom prst="parallelogram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3" name="Равнобедренный треугольник 2">
              <a:extLst>
                <a:ext uri="{FF2B5EF4-FFF2-40B4-BE49-F238E27FC236}">
                  <a16:creationId xmlns:a16="http://schemas.microsoft.com/office/drawing/2014/main" id="{DE9A76F1-0BD8-4770-A54F-9309E60B9322}"/>
                </a:ext>
              </a:extLst>
            </p:cNvPr>
            <p:cNvSpPr/>
            <p:nvPr/>
          </p:nvSpPr>
          <p:spPr>
            <a:xfrm flipV="1">
              <a:off x="0" y="1014985"/>
              <a:ext cx="12115800" cy="479135"/>
            </a:xfrm>
            <a:prstGeom prst="triangle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72B0A173-28B3-4B6F-8561-E842A4944ADC}"/>
              </a:ext>
            </a:extLst>
          </p:cNvPr>
          <p:cNvSpPr txBox="1"/>
          <p:nvPr/>
        </p:nvSpPr>
        <p:spPr>
          <a:xfrm>
            <a:off x="324180" y="370107"/>
            <a:ext cx="118678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Involve" panose="020B0502020202020204" pitchFamily="34" charset="0"/>
              </a:rPr>
              <a:t>Рельеф Арктики</a:t>
            </a:r>
            <a:endParaRPr lang="ru-RU" sz="2800" b="1" dirty="0">
              <a:solidFill>
                <a:schemeClr val="bg1"/>
              </a:solidFill>
              <a:latin typeface="Involve" panose="020B0502020202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4890" y="1689755"/>
            <a:ext cx="5272147" cy="500918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180" y="4301640"/>
            <a:ext cx="2700000" cy="18785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24180" y="2107129"/>
            <a:ext cx="2700000" cy="18674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16281" y="2005821"/>
            <a:ext cx="2706403" cy="18718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</p:spPr>
      </p:pic>
      <p:pic>
        <p:nvPicPr>
          <p:cNvPr id="17" name="Picture 4" descr="https://mnogo-krolikov.ru/wp-content/uploads/2019/05/https-avatars-mds-yandex-net-get-pdb-467038-7075.jpeg"/>
          <p:cNvPicPr>
            <a:picLocks noChangeAspect="1" noChangeArrowheads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1"/>
          <a:stretch/>
        </p:blipFill>
        <p:spPr bwMode="auto">
          <a:xfrm>
            <a:off x="9116281" y="4415940"/>
            <a:ext cx="2721185" cy="18486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5432052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Равнобедренный треугольник 35">
            <a:extLst>
              <a:ext uri="{FF2B5EF4-FFF2-40B4-BE49-F238E27FC236}">
                <a16:creationId xmlns:a16="http://schemas.microsoft.com/office/drawing/2014/main" id="{1FBFD784-EFC6-4C69-B47E-DB6D98F23082}"/>
              </a:ext>
            </a:extLst>
          </p:cNvPr>
          <p:cNvSpPr/>
          <p:nvPr/>
        </p:nvSpPr>
        <p:spPr>
          <a:xfrm flipV="1">
            <a:off x="0" y="1002243"/>
            <a:ext cx="12201928" cy="777803"/>
          </a:xfrm>
          <a:prstGeom prst="triangle">
            <a:avLst>
              <a:gd name="adj" fmla="val 0"/>
            </a:avLst>
          </a:prstGeom>
          <a:solidFill>
            <a:srgbClr val="07D2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C63918D0-A996-4284-A7C2-5DFB7ED81637}"/>
              </a:ext>
            </a:extLst>
          </p:cNvPr>
          <p:cNvGrpSpPr/>
          <p:nvPr/>
        </p:nvGrpSpPr>
        <p:grpSpPr>
          <a:xfrm>
            <a:off x="0" y="0"/>
            <a:ext cx="12201928" cy="1477328"/>
            <a:chOff x="0" y="1"/>
            <a:chExt cx="12192000" cy="1494119"/>
          </a:xfrm>
          <a:solidFill>
            <a:srgbClr val="569FF7"/>
          </a:solidFill>
        </p:grpSpPr>
        <p:sp>
          <p:nvSpPr>
            <p:cNvPr id="2" name="Параллелограмм 1">
              <a:extLst>
                <a:ext uri="{FF2B5EF4-FFF2-40B4-BE49-F238E27FC236}">
                  <a16:creationId xmlns:a16="http://schemas.microsoft.com/office/drawing/2014/main" id="{A5E85A59-0416-47B2-B399-EB2733693973}"/>
                </a:ext>
              </a:extLst>
            </p:cNvPr>
            <p:cNvSpPr/>
            <p:nvPr/>
          </p:nvSpPr>
          <p:spPr>
            <a:xfrm>
              <a:off x="0" y="1"/>
              <a:ext cx="12192000" cy="1014984"/>
            </a:xfrm>
            <a:prstGeom prst="parallelogram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3" name="Равнобедренный треугольник 2">
              <a:extLst>
                <a:ext uri="{FF2B5EF4-FFF2-40B4-BE49-F238E27FC236}">
                  <a16:creationId xmlns:a16="http://schemas.microsoft.com/office/drawing/2014/main" id="{DE9A76F1-0BD8-4770-A54F-9309E60B9322}"/>
                </a:ext>
              </a:extLst>
            </p:cNvPr>
            <p:cNvSpPr/>
            <p:nvPr/>
          </p:nvSpPr>
          <p:spPr>
            <a:xfrm flipV="1">
              <a:off x="0" y="1014985"/>
              <a:ext cx="12115800" cy="479135"/>
            </a:xfrm>
            <a:prstGeom prst="triangle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72B0A173-28B3-4B6F-8561-E842A4944ADC}"/>
              </a:ext>
            </a:extLst>
          </p:cNvPr>
          <p:cNvSpPr txBox="1"/>
          <p:nvPr/>
        </p:nvSpPr>
        <p:spPr>
          <a:xfrm>
            <a:off x="324180" y="370107"/>
            <a:ext cx="118678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Involve" panose="020B0502020202020204" pitchFamily="34" charset="0"/>
              </a:rPr>
              <a:t>Арктический шельф </a:t>
            </a:r>
            <a:r>
              <a:rPr lang="ru-RU" sz="2800" b="1" dirty="0">
                <a:solidFill>
                  <a:schemeClr val="bg1"/>
                </a:solidFill>
                <a:latin typeface="Involve" panose="020B0502020202020204" pitchFamily="34" charset="0"/>
              </a:rPr>
              <a:t>– </a:t>
            </a:r>
            <a:r>
              <a:rPr lang="ru-RU" sz="2800" b="1" dirty="0" smtClean="0">
                <a:solidFill>
                  <a:schemeClr val="bg1"/>
                </a:solidFill>
                <a:latin typeface="Involve" panose="020B0502020202020204" pitchFamily="34" charset="0"/>
              </a:rPr>
              <a:t>перспективное направление</a:t>
            </a:r>
            <a:endParaRPr lang="ru-RU" sz="2800" b="1" dirty="0">
              <a:solidFill>
                <a:schemeClr val="bg1"/>
              </a:solidFill>
              <a:latin typeface="Involve" panose="020B050202020202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9136" y="1895570"/>
            <a:ext cx="10742792" cy="471097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625531" y="4360910"/>
            <a:ext cx="3412691" cy="2497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5404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Равнобедренный треугольник 35">
            <a:extLst>
              <a:ext uri="{FF2B5EF4-FFF2-40B4-BE49-F238E27FC236}">
                <a16:creationId xmlns:a16="http://schemas.microsoft.com/office/drawing/2014/main" id="{1FBFD784-EFC6-4C69-B47E-DB6D98F23082}"/>
              </a:ext>
            </a:extLst>
          </p:cNvPr>
          <p:cNvSpPr/>
          <p:nvPr/>
        </p:nvSpPr>
        <p:spPr>
          <a:xfrm flipV="1">
            <a:off x="0" y="1002243"/>
            <a:ext cx="12201928" cy="777803"/>
          </a:xfrm>
          <a:prstGeom prst="triangle">
            <a:avLst>
              <a:gd name="adj" fmla="val 0"/>
            </a:avLst>
          </a:prstGeom>
          <a:solidFill>
            <a:srgbClr val="07D2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C63918D0-A996-4284-A7C2-5DFB7ED81637}"/>
              </a:ext>
            </a:extLst>
          </p:cNvPr>
          <p:cNvGrpSpPr/>
          <p:nvPr/>
        </p:nvGrpSpPr>
        <p:grpSpPr>
          <a:xfrm>
            <a:off x="0" y="0"/>
            <a:ext cx="12201928" cy="1477328"/>
            <a:chOff x="0" y="1"/>
            <a:chExt cx="12192000" cy="1494119"/>
          </a:xfrm>
          <a:solidFill>
            <a:srgbClr val="569FF7"/>
          </a:solidFill>
        </p:grpSpPr>
        <p:sp>
          <p:nvSpPr>
            <p:cNvPr id="2" name="Параллелограмм 1">
              <a:extLst>
                <a:ext uri="{FF2B5EF4-FFF2-40B4-BE49-F238E27FC236}">
                  <a16:creationId xmlns:a16="http://schemas.microsoft.com/office/drawing/2014/main" id="{A5E85A59-0416-47B2-B399-EB2733693973}"/>
                </a:ext>
              </a:extLst>
            </p:cNvPr>
            <p:cNvSpPr/>
            <p:nvPr/>
          </p:nvSpPr>
          <p:spPr>
            <a:xfrm>
              <a:off x="0" y="1"/>
              <a:ext cx="12192000" cy="1014984"/>
            </a:xfrm>
            <a:prstGeom prst="parallelogram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3" name="Равнобедренный треугольник 2">
              <a:extLst>
                <a:ext uri="{FF2B5EF4-FFF2-40B4-BE49-F238E27FC236}">
                  <a16:creationId xmlns:a16="http://schemas.microsoft.com/office/drawing/2014/main" id="{DE9A76F1-0BD8-4770-A54F-9309E60B9322}"/>
                </a:ext>
              </a:extLst>
            </p:cNvPr>
            <p:cNvSpPr/>
            <p:nvPr/>
          </p:nvSpPr>
          <p:spPr>
            <a:xfrm flipV="1">
              <a:off x="0" y="1014985"/>
              <a:ext cx="12115800" cy="479135"/>
            </a:xfrm>
            <a:prstGeom prst="triangle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72B0A173-28B3-4B6F-8561-E842A4944ADC}"/>
              </a:ext>
            </a:extLst>
          </p:cNvPr>
          <p:cNvSpPr txBox="1"/>
          <p:nvPr/>
        </p:nvSpPr>
        <p:spPr>
          <a:xfrm>
            <a:off x="324180" y="370107"/>
            <a:ext cx="118678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Involve" panose="020B0502020202020204" pitchFamily="34" charset="0"/>
              </a:rPr>
              <a:t>Северный морской путь России</a:t>
            </a:r>
          </a:p>
        </p:txBody>
      </p:sp>
      <p:pic>
        <p:nvPicPr>
          <p:cNvPr id="8" name="Picture 4" descr="https://cs14.pikabu.ru/post_img/2022/12/01/6/og_og_166988202721599570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58"/>
          <a:stretch/>
        </p:blipFill>
        <p:spPr bwMode="auto">
          <a:xfrm>
            <a:off x="1911860" y="1780046"/>
            <a:ext cx="10080000" cy="4855430"/>
          </a:xfrm>
          <a:prstGeom prst="roundRect">
            <a:avLst>
              <a:gd name="adj" fmla="val 6293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  <a:extLst/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625531" y="4360910"/>
            <a:ext cx="3412691" cy="2497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0364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Равнобедренный треугольник 35">
            <a:extLst>
              <a:ext uri="{FF2B5EF4-FFF2-40B4-BE49-F238E27FC236}">
                <a16:creationId xmlns:a16="http://schemas.microsoft.com/office/drawing/2014/main" id="{1FBFD784-EFC6-4C69-B47E-DB6D98F23082}"/>
              </a:ext>
            </a:extLst>
          </p:cNvPr>
          <p:cNvSpPr/>
          <p:nvPr/>
        </p:nvSpPr>
        <p:spPr>
          <a:xfrm flipV="1">
            <a:off x="0" y="1002243"/>
            <a:ext cx="12201928" cy="777803"/>
          </a:xfrm>
          <a:prstGeom prst="triangle">
            <a:avLst>
              <a:gd name="adj" fmla="val 0"/>
            </a:avLst>
          </a:prstGeom>
          <a:solidFill>
            <a:srgbClr val="07D2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C63918D0-A996-4284-A7C2-5DFB7ED81637}"/>
              </a:ext>
            </a:extLst>
          </p:cNvPr>
          <p:cNvGrpSpPr/>
          <p:nvPr/>
        </p:nvGrpSpPr>
        <p:grpSpPr>
          <a:xfrm>
            <a:off x="0" y="0"/>
            <a:ext cx="12201928" cy="1477328"/>
            <a:chOff x="0" y="1"/>
            <a:chExt cx="12192000" cy="1494119"/>
          </a:xfrm>
          <a:solidFill>
            <a:srgbClr val="569FF7"/>
          </a:solidFill>
        </p:grpSpPr>
        <p:sp>
          <p:nvSpPr>
            <p:cNvPr id="2" name="Параллелограмм 1">
              <a:extLst>
                <a:ext uri="{FF2B5EF4-FFF2-40B4-BE49-F238E27FC236}">
                  <a16:creationId xmlns:a16="http://schemas.microsoft.com/office/drawing/2014/main" id="{A5E85A59-0416-47B2-B399-EB2733693973}"/>
                </a:ext>
              </a:extLst>
            </p:cNvPr>
            <p:cNvSpPr/>
            <p:nvPr/>
          </p:nvSpPr>
          <p:spPr>
            <a:xfrm>
              <a:off x="0" y="1"/>
              <a:ext cx="12192000" cy="1014984"/>
            </a:xfrm>
            <a:prstGeom prst="parallelogram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3" name="Равнобедренный треугольник 2">
              <a:extLst>
                <a:ext uri="{FF2B5EF4-FFF2-40B4-BE49-F238E27FC236}">
                  <a16:creationId xmlns:a16="http://schemas.microsoft.com/office/drawing/2014/main" id="{DE9A76F1-0BD8-4770-A54F-9309E60B9322}"/>
                </a:ext>
              </a:extLst>
            </p:cNvPr>
            <p:cNvSpPr/>
            <p:nvPr/>
          </p:nvSpPr>
          <p:spPr>
            <a:xfrm flipV="1">
              <a:off x="0" y="1014985"/>
              <a:ext cx="12115800" cy="479135"/>
            </a:xfrm>
            <a:prstGeom prst="triangle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72B0A173-28B3-4B6F-8561-E842A4944ADC}"/>
              </a:ext>
            </a:extLst>
          </p:cNvPr>
          <p:cNvSpPr txBox="1"/>
          <p:nvPr/>
        </p:nvSpPr>
        <p:spPr>
          <a:xfrm>
            <a:off x="324180" y="370107"/>
            <a:ext cx="118678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Involve" panose="020B0502020202020204" pitchFamily="34" charset="0"/>
              </a:rPr>
              <a:t>Арктика - возможности для Мурманской области 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625531" y="4360910"/>
            <a:ext cx="3412691" cy="249709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E075063-462D-1940-82D1-B6C9E28A8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268" y="2599217"/>
            <a:ext cx="1080000" cy="1080000"/>
          </a:xfrm>
          <a:prstGeom prst="rect">
            <a:avLst/>
          </a:prstGeom>
        </p:spPr>
      </p:pic>
      <p:pic>
        <p:nvPicPr>
          <p:cNvPr id="12" name="Picture 2" descr="https://drikus.club/uploads/posts/2021-12/1640934762_8-drikus-club-p-korabl-petrodvorets-v-arktike-tekhnika-kra-8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6" t="-1" r="3" b="14548"/>
          <a:stretch/>
        </p:blipFill>
        <p:spPr bwMode="auto">
          <a:xfrm>
            <a:off x="2602523" y="1758828"/>
            <a:ext cx="9360000" cy="4947694"/>
          </a:xfrm>
          <a:prstGeom prst="roundRect">
            <a:avLst>
              <a:gd name="adj" fmla="val 6293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449220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Равнобедренный треугольник 35">
            <a:extLst>
              <a:ext uri="{FF2B5EF4-FFF2-40B4-BE49-F238E27FC236}">
                <a16:creationId xmlns:a16="http://schemas.microsoft.com/office/drawing/2014/main" id="{1FBFD784-EFC6-4C69-B47E-DB6D98F23082}"/>
              </a:ext>
            </a:extLst>
          </p:cNvPr>
          <p:cNvSpPr/>
          <p:nvPr/>
        </p:nvSpPr>
        <p:spPr>
          <a:xfrm flipV="1">
            <a:off x="0" y="1002243"/>
            <a:ext cx="12201928" cy="777803"/>
          </a:xfrm>
          <a:prstGeom prst="triangle">
            <a:avLst>
              <a:gd name="adj" fmla="val 0"/>
            </a:avLst>
          </a:prstGeom>
          <a:solidFill>
            <a:srgbClr val="07D2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C63918D0-A996-4284-A7C2-5DFB7ED81637}"/>
              </a:ext>
            </a:extLst>
          </p:cNvPr>
          <p:cNvGrpSpPr/>
          <p:nvPr/>
        </p:nvGrpSpPr>
        <p:grpSpPr>
          <a:xfrm>
            <a:off x="0" y="0"/>
            <a:ext cx="12201928" cy="1477328"/>
            <a:chOff x="0" y="1"/>
            <a:chExt cx="12192000" cy="1494119"/>
          </a:xfrm>
          <a:solidFill>
            <a:srgbClr val="569FF7"/>
          </a:solidFill>
        </p:grpSpPr>
        <p:sp>
          <p:nvSpPr>
            <p:cNvPr id="2" name="Параллелограмм 1">
              <a:extLst>
                <a:ext uri="{FF2B5EF4-FFF2-40B4-BE49-F238E27FC236}">
                  <a16:creationId xmlns:a16="http://schemas.microsoft.com/office/drawing/2014/main" id="{A5E85A59-0416-47B2-B399-EB2733693973}"/>
                </a:ext>
              </a:extLst>
            </p:cNvPr>
            <p:cNvSpPr/>
            <p:nvPr/>
          </p:nvSpPr>
          <p:spPr>
            <a:xfrm>
              <a:off x="0" y="1"/>
              <a:ext cx="12192000" cy="1014984"/>
            </a:xfrm>
            <a:prstGeom prst="parallelogram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3" name="Равнобедренный треугольник 2">
              <a:extLst>
                <a:ext uri="{FF2B5EF4-FFF2-40B4-BE49-F238E27FC236}">
                  <a16:creationId xmlns:a16="http://schemas.microsoft.com/office/drawing/2014/main" id="{DE9A76F1-0BD8-4770-A54F-9309E60B9322}"/>
                </a:ext>
              </a:extLst>
            </p:cNvPr>
            <p:cNvSpPr/>
            <p:nvPr/>
          </p:nvSpPr>
          <p:spPr>
            <a:xfrm flipV="1">
              <a:off x="0" y="1014985"/>
              <a:ext cx="12115800" cy="479135"/>
            </a:xfrm>
            <a:prstGeom prst="triangle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72B0A173-28B3-4B6F-8561-E842A4944ADC}"/>
              </a:ext>
            </a:extLst>
          </p:cNvPr>
          <p:cNvSpPr txBox="1"/>
          <p:nvPr/>
        </p:nvSpPr>
        <p:spPr>
          <a:xfrm>
            <a:off x="324180" y="370107"/>
            <a:ext cx="118678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Involve" panose="020B0502020202020204" pitchFamily="34" charset="0"/>
              </a:rPr>
              <a:t>Газета «Мурманская область - форпост Арктики</a:t>
            </a:r>
            <a:r>
              <a:rPr lang="ru-RU" sz="2800" b="1" dirty="0" smtClean="0">
                <a:solidFill>
                  <a:schemeClr val="bg1"/>
                </a:solidFill>
                <a:latin typeface="Involve" panose="020B0502020202020204" pitchFamily="34" charset="0"/>
              </a:rPr>
              <a:t>»</a:t>
            </a:r>
            <a:endParaRPr lang="ru-RU" sz="2800" b="1" dirty="0">
              <a:solidFill>
                <a:schemeClr val="bg1"/>
              </a:solidFill>
              <a:latin typeface="Involve" panose="020B0502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625531" y="4360910"/>
            <a:ext cx="3412691" cy="249709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879" y="2579774"/>
            <a:ext cx="2660099" cy="1670885"/>
          </a:xfrm>
          <a:prstGeom prst="rect">
            <a:avLst/>
          </a:prstGeom>
        </p:spPr>
      </p:pic>
      <p:pic>
        <p:nvPicPr>
          <p:cNvPr id="14" name="Picture 4" descr="https://klike.net/uploads/posts/2023-04/1681708114_3-37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1831" y="1629943"/>
            <a:ext cx="7501033" cy="5144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Группа 15"/>
          <p:cNvGrpSpPr/>
          <p:nvPr/>
        </p:nvGrpSpPr>
        <p:grpSpPr>
          <a:xfrm>
            <a:off x="4619329" y="2235566"/>
            <a:ext cx="2880707" cy="1607140"/>
            <a:chOff x="4118168" y="1461843"/>
            <a:chExt cx="2880707" cy="1607140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4118168" y="1477007"/>
              <a:ext cx="2880707" cy="1591976"/>
            </a:xfrm>
            <a:prstGeom prst="rect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4350184" y="1899762"/>
              <a:ext cx="560886" cy="840020"/>
            </a:xfrm>
            <a:prstGeom prst="rect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id="{8C567C77-E1F5-B046-BA27-CDE1EB8EB7EF}"/>
                </a:ext>
              </a:extLst>
            </p:cNvPr>
            <p:cNvSpPr/>
            <p:nvPr/>
          </p:nvSpPr>
          <p:spPr>
            <a:xfrm>
              <a:off x="4302694" y="1461843"/>
              <a:ext cx="2450918" cy="369332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b="1" dirty="0" smtClean="0">
                  <a:solidFill>
                    <a:schemeClr val="bg1"/>
                  </a:solidFill>
                  <a:latin typeface="Muller Narrow Light" pitchFamily="2" charset="0"/>
                </a:rPr>
                <a:t>Заголовок</a:t>
              </a:r>
              <a:endParaRPr lang="ru-RU" b="1" dirty="0">
                <a:solidFill>
                  <a:schemeClr val="bg1"/>
                </a:solidFill>
                <a:latin typeface="Muller Narrow Light" pitchFamily="2" charset="0"/>
              </a:endParaRPr>
            </a:p>
          </p:txBody>
        </p:sp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8C567C77-E1F5-B046-BA27-CDE1EB8EB7EF}"/>
                </a:ext>
              </a:extLst>
            </p:cNvPr>
            <p:cNvSpPr/>
            <p:nvPr/>
          </p:nvSpPr>
          <p:spPr>
            <a:xfrm>
              <a:off x="5009967" y="1817997"/>
              <a:ext cx="1928171" cy="1200329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ru-RU" sz="900" dirty="0">
                  <a:solidFill>
                    <a:schemeClr val="bg1"/>
                  </a:solidFill>
                  <a:latin typeface="Muller Narrow Light" pitchFamily="2" charset="0"/>
                </a:rPr>
                <a:t> </a:t>
              </a:r>
              <a:r>
                <a:rPr lang="ru-RU" sz="900" dirty="0" smtClean="0">
                  <a:solidFill>
                    <a:schemeClr val="bg1"/>
                  </a:solidFill>
                  <a:latin typeface="Muller Narrow Light" pitchFamily="2" charset="0"/>
                </a:rPr>
                <a:t>  Арктика, Северный морской путь, Ледокол</a:t>
              </a:r>
            </a:p>
            <a:p>
              <a:pPr algn="just"/>
              <a:r>
                <a:rPr lang="ru-RU" sz="900" dirty="0">
                  <a:solidFill>
                    <a:schemeClr val="bg1"/>
                  </a:solidFill>
                  <a:latin typeface="Muller Narrow Light" pitchFamily="2" charset="0"/>
                </a:rPr>
                <a:t>  </a:t>
              </a:r>
              <a:r>
                <a:rPr lang="ru-RU" sz="900" dirty="0" smtClean="0">
                  <a:solidFill>
                    <a:schemeClr val="bg1"/>
                  </a:solidFill>
                  <a:latin typeface="Muller Narrow Light" pitchFamily="2" charset="0"/>
                </a:rPr>
                <a:t> Арктика</a:t>
              </a:r>
              <a:r>
                <a:rPr lang="ru-RU" sz="900" dirty="0">
                  <a:solidFill>
                    <a:schemeClr val="bg1"/>
                  </a:solidFill>
                  <a:latin typeface="Muller Narrow Light" pitchFamily="2" charset="0"/>
                </a:rPr>
                <a:t>, Северный морской путь, </a:t>
              </a:r>
              <a:r>
                <a:rPr lang="ru-RU" sz="900" dirty="0" smtClean="0">
                  <a:solidFill>
                    <a:schemeClr val="bg1"/>
                  </a:solidFill>
                  <a:latin typeface="Muller Narrow Light" pitchFamily="2" charset="0"/>
                </a:rPr>
                <a:t>Ледокол</a:t>
              </a:r>
            </a:p>
            <a:p>
              <a:pPr algn="just"/>
              <a:r>
                <a:rPr lang="ru-RU" sz="900" dirty="0" smtClean="0">
                  <a:solidFill>
                    <a:schemeClr val="bg1"/>
                  </a:solidFill>
                  <a:latin typeface="Muller Narrow Light" pitchFamily="2" charset="0"/>
                </a:rPr>
                <a:t>   Арктика</a:t>
              </a:r>
              <a:r>
                <a:rPr lang="ru-RU" sz="900" dirty="0">
                  <a:solidFill>
                    <a:schemeClr val="bg1"/>
                  </a:solidFill>
                  <a:latin typeface="Muller Narrow Light" pitchFamily="2" charset="0"/>
                </a:rPr>
                <a:t>, Северный морской путь, </a:t>
              </a:r>
              <a:r>
                <a:rPr lang="ru-RU" sz="900" dirty="0" smtClean="0">
                  <a:solidFill>
                    <a:schemeClr val="bg1"/>
                  </a:solidFill>
                  <a:latin typeface="Muller Narrow Light" pitchFamily="2" charset="0"/>
                </a:rPr>
                <a:t>Ледокол</a:t>
              </a:r>
            </a:p>
            <a:p>
              <a:pPr algn="just"/>
              <a:r>
                <a:rPr lang="ru-RU" sz="900" dirty="0" smtClean="0">
                  <a:solidFill>
                    <a:schemeClr val="bg1"/>
                  </a:solidFill>
                  <a:latin typeface="Muller Narrow Light" pitchFamily="2" charset="0"/>
                </a:rPr>
                <a:t>   Арктика</a:t>
              </a:r>
              <a:r>
                <a:rPr lang="ru-RU" sz="900" dirty="0">
                  <a:solidFill>
                    <a:schemeClr val="bg1"/>
                  </a:solidFill>
                  <a:latin typeface="Muller Narrow Light" pitchFamily="2" charset="0"/>
                </a:rPr>
                <a:t>, Северный морской путь, </a:t>
              </a:r>
              <a:r>
                <a:rPr lang="ru-RU" sz="900" dirty="0" smtClean="0">
                  <a:solidFill>
                    <a:schemeClr val="bg1"/>
                  </a:solidFill>
                  <a:latin typeface="Muller Narrow Light" pitchFamily="2" charset="0"/>
                </a:rPr>
                <a:t>Ледокол</a:t>
              </a:r>
              <a:endParaRPr lang="ru-RU" sz="900" dirty="0">
                <a:solidFill>
                  <a:schemeClr val="bg1"/>
                </a:solidFill>
                <a:latin typeface="Muller Narrow Light" pitchFamily="2" charset="0"/>
              </a:endParaRPr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4630895" y="3986177"/>
            <a:ext cx="2880707" cy="1607140"/>
            <a:chOff x="4118168" y="1461843"/>
            <a:chExt cx="2880707" cy="1607140"/>
          </a:xfrm>
        </p:grpSpPr>
        <p:sp>
          <p:nvSpPr>
            <p:cNvPr id="22" name="Прямоугольник 21"/>
            <p:cNvSpPr/>
            <p:nvPr/>
          </p:nvSpPr>
          <p:spPr>
            <a:xfrm>
              <a:off x="4118168" y="1477007"/>
              <a:ext cx="2880707" cy="1591976"/>
            </a:xfrm>
            <a:prstGeom prst="rect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23" name="Прямоугольник 22"/>
            <p:cNvSpPr/>
            <p:nvPr/>
          </p:nvSpPr>
          <p:spPr>
            <a:xfrm>
              <a:off x="4350184" y="1899762"/>
              <a:ext cx="560886" cy="840020"/>
            </a:xfrm>
            <a:prstGeom prst="rect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24" name="Прямоугольник 23">
              <a:extLst>
                <a:ext uri="{FF2B5EF4-FFF2-40B4-BE49-F238E27FC236}">
                  <a16:creationId xmlns:a16="http://schemas.microsoft.com/office/drawing/2014/main" id="{8C567C77-E1F5-B046-BA27-CDE1EB8EB7EF}"/>
                </a:ext>
              </a:extLst>
            </p:cNvPr>
            <p:cNvSpPr/>
            <p:nvPr/>
          </p:nvSpPr>
          <p:spPr>
            <a:xfrm>
              <a:off x="4302694" y="1461843"/>
              <a:ext cx="2450918" cy="369332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b="1" dirty="0" smtClean="0">
                  <a:solidFill>
                    <a:schemeClr val="bg1"/>
                  </a:solidFill>
                  <a:latin typeface="Muller Narrow Light" pitchFamily="2" charset="0"/>
                </a:rPr>
                <a:t>Заголовок</a:t>
              </a:r>
              <a:endParaRPr lang="ru-RU" b="1" dirty="0">
                <a:solidFill>
                  <a:schemeClr val="bg1"/>
                </a:solidFill>
                <a:latin typeface="Muller Narrow Light" pitchFamily="2" charset="0"/>
              </a:endParaRPr>
            </a:p>
          </p:txBody>
        </p:sp>
        <p:sp>
          <p:nvSpPr>
            <p:cNvPr id="25" name="Прямоугольник 24">
              <a:extLst>
                <a:ext uri="{FF2B5EF4-FFF2-40B4-BE49-F238E27FC236}">
                  <a16:creationId xmlns:a16="http://schemas.microsoft.com/office/drawing/2014/main" id="{8C567C77-E1F5-B046-BA27-CDE1EB8EB7EF}"/>
                </a:ext>
              </a:extLst>
            </p:cNvPr>
            <p:cNvSpPr/>
            <p:nvPr/>
          </p:nvSpPr>
          <p:spPr>
            <a:xfrm>
              <a:off x="5009967" y="1817997"/>
              <a:ext cx="1928171" cy="1200329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ru-RU" sz="900" dirty="0">
                  <a:solidFill>
                    <a:schemeClr val="bg1"/>
                  </a:solidFill>
                  <a:latin typeface="Muller Narrow Light" pitchFamily="2" charset="0"/>
                </a:rPr>
                <a:t> </a:t>
              </a:r>
              <a:r>
                <a:rPr lang="ru-RU" sz="900" dirty="0" smtClean="0">
                  <a:solidFill>
                    <a:schemeClr val="bg1"/>
                  </a:solidFill>
                  <a:latin typeface="Muller Narrow Light" pitchFamily="2" charset="0"/>
                </a:rPr>
                <a:t>  Арктика, Северный морской путь, Ледокол</a:t>
              </a:r>
            </a:p>
            <a:p>
              <a:pPr algn="just"/>
              <a:r>
                <a:rPr lang="ru-RU" sz="900" dirty="0">
                  <a:solidFill>
                    <a:schemeClr val="bg1"/>
                  </a:solidFill>
                  <a:latin typeface="Muller Narrow Light" pitchFamily="2" charset="0"/>
                </a:rPr>
                <a:t>  </a:t>
              </a:r>
              <a:r>
                <a:rPr lang="ru-RU" sz="900" dirty="0" smtClean="0">
                  <a:solidFill>
                    <a:schemeClr val="bg1"/>
                  </a:solidFill>
                  <a:latin typeface="Muller Narrow Light" pitchFamily="2" charset="0"/>
                </a:rPr>
                <a:t> Арктика</a:t>
              </a:r>
              <a:r>
                <a:rPr lang="ru-RU" sz="900" dirty="0">
                  <a:solidFill>
                    <a:schemeClr val="bg1"/>
                  </a:solidFill>
                  <a:latin typeface="Muller Narrow Light" pitchFamily="2" charset="0"/>
                </a:rPr>
                <a:t>, Северный морской путь, </a:t>
              </a:r>
              <a:r>
                <a:rPr lang="ru-RU" sz="900" dirty="0" smtClean="0">
                  <a:solidFill>
                    <a:schemeClr val="bg1"/>
                  </a:solidFill>
                  <a:latin typeface="Muller Narrow Light" pitchFamily="2" charset="0"/>
                </a:rPr>
                <a:t>Ледокол</a:t>
              </a:r>
            </a:p>
            <a:p>
              <a:pPr algn="just"/>
              <a:r>
                <a:rPr lang="ru-RU" sz="900" dirty="0" smtClean="0">
                  <a:solidFill>
                    <a:schemeClr val="bg1"/>
                  </a:solidFill>
                  <a:latin typeface="Muller Narrow Light" pitchFamily="2" charset="0"/>
                </a:rPr>
                <a:t>   Арктика</a:t>
              </a:r>
              <a:r>
                <a:rPr lang="ru-RU" sz="900" dirty="0">
                  <a:solidFill>
                    <a:schemeClr val="bg1"/>
                  </a:solidFill>
                  <a:latin typeface="Muller Narrow Light" pitchFamily="2" charset="0"/>
                </a:rPr>
                <a:t>, Северный морской путь, </a:t>
              </a:r>
              <a:r>
                <a:rPr lang="ru-RU" sz="900" dirty="0" smtClean="0">
                  <a:solidFill>
                    <a:schemeClr val="bg1"/>
                  </a:solidFill>
                  <a:latin typeface="Muller Narrow Light" pitchFamily="2" charset="0"/>
                </a:rPr>
                <a:t>Ледокол</a:t>
              </a:r>
            </a:p>
            <a:p>
              <a:pPr algn="just"/>
              <a:r>
                <a:rPr lang="ru-RU" sz="900" dirty="0" smtClean="0">
                  <a:solidFill>
                    <a:schemeClr val="bg1"/>
                  </a:solidFill>
                  <a:latin typeface="Muller Narrow Light" pitchFamily="2" charset="0"/>
                </a:rPr>
                <a:t>   Арктика</a:t>
              </a:r>
              <a:r>
                <a:rPr lang="ru-RU" sz="900" dirty="0">
                  <a:solidFill>
                    <a:schemeClr val="bg1"/>
                  </a:solidFill>
                  <a:latin typeface="Muller Narrow Light" pitchFamily="2" charset="0"/>
                </a:rPr>
                <a:t>, Северный морской путь, </a:t>
              </a:r>
              <a:r>
                <a:rPr lang="ru-RU" sz="900" dirty="0" smtClean="0">
                  <a:solidFill>
                    <a:schemeClr val="bg1"/>
                  </a:solidFill>
                  <a:latin typeface="Muller Narrow Light" pitchFamily="2" charset="0"/>
                </a:rPr>
                <a:t>Ледокол</a:t>
              </a:r>
              <a:endParaRPr lang="ru-RU" sz="900" dirty="0">
                <a:solidFill>
                  <a:schemeClr val="bg1"/>
                </a:solidFill>
                <a:latin typeface="Muller Narrow Light" pitchFamily="2" charset="0"/>
              </a:endParaRPr>
            </a:p>
          </p:txBody>
        </p:sp>
      </p:grpSp>
      <p:grpSp>
        <p:nvGrpSpPr>
          <p:cNvPr id="26" name="Группа 25"/>
          <p:cNvGrpSpPr/>
          <p:nvPr/>
        </p:nvGrpSpPr>
        <p:grpSpPr>
          <a:xfrm>
            <a:off x="7938363" y="2250730"/>
            <a:ext cx="2880707" cy="1607140"/>
            <a:chOff x="4118168" y="1461843"/>
            <a:chExt cx="2880707" cy="1607140"/>
          </a:xfrm>
        </p:grpSpPr>
        <p:sp>
          <p:nvSpPr>
            <p:cNvPr id="27" name="Прямоугольник 26"/>
            <p:cNvSpPr/>
            <p:nvPr/>
          </p:nvSpPr>
          <p:spPr>
            <a:xfrm>
              <a:off x="4118168" y="1477007"/>
              <a:ext cx="2880707" cy="1591976"/>
            </a:xfrm>
            <a:prstGeom prst="rect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28" name="Прямоугольник 27"/>
            <p:cNvSpPr/>
            <p:nvPr/>
          </p:nvSpPr>
          <p:spPr>
            <a:xfrm>
              <a:off x="4350184" y="1899762"/>
              <a:ext cx="560886" cy="840020"/>
            </a:xfrm>
            <a:prstGeom prst="rect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29" name="Прямоугольник 28">
              <a:extLst>
                <a:ext uri="{FF2B5EF4-FFF2-40B4-BE49-F238E27FC236}">
                  <a16:creationId xmlns:a16="http://schemas.microsoft.com/office/drawing/2014/main" id="{8C567C77-E1F5-B046-BA27-CDE1EB8EB7EF}"/>
                </a:ext>
              </a:extLst>
            </p:cNvPr>
            <p:cNvSpPr/>
            <p:nvPr/>
          </p:nvSpPr>
          <p:spPr>
            <a:xfrm>
              <a:off x="4302694" y="1461843"/>
              <a:ext cx="2450918" cy="369332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b="1" dirty="0" smtClean="0">
                  <a:solidFill>
                    <a:schemeClr val="bg1"/>
                  </a:solidFill>
                  <a:latin typeface="Muller Narrow Light" pitchFamily="2" charset="0"/>
                </a:rPr>
                <a:t>Заголовок</a:t>
              </a:r>
              <a:endParaRPr lang="ru-RU" b="1" dirty="0">
                <a:solidFill>
                  <a:schemeClr val="bg1"/>
                </a:solidFill>
                <a:latin typeface="Muller Narrow Light" pitchFamily="2" charset="0"/>
              </a:endParaRPr>
            </a:p>
          </p:txBody>
        </p:sp>
        <p:sp>
          <p:nvSpPr>
            <p:cNvPr id="30" name="Прямоугольник 29">
              <a:extLst>
                <a:ext uri="{FF2B5EF4-FFF2-40B4-BE49-F238E27FC236}">
                  <a16:creationId xmlns:a16="http://schemas.microsoft.com/office/drawing/2014/main" id="{8C567C77-E1F5-B046-BA27-CDE1EB8EB7EF}"/>
                </a:ext>
              </a:extLst>
            </p:cNvPr>
            <p:cNvSpPr/>
            <p:nvPr/>
          </p:nvSpPr>
          <p:spPr>
            <a:xfrm>
              <a:off x="5009967" y="1817997"/>
              <a:ext cx="1928171" cy="1200329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ru-RU" sz="900" dirty="0">
                  <a:solidFill>
                    <a:schemeClr val="bg1"/>
                  </a:solidFill>
                  <a:latin typeface="Muller Narrow Light" pitchFamily="2" charset="0"/>
                </a:rPr>
                <a:t> </a:t>
              </a:r>
              <a:r>
                <a:rPr lang="ru-RU" sz="900" dirty="0" smtClean="0">
                  <a:solidFill>
                    <a:schemeClr val="bg1"/>
                  </a:solidFill>
                  <a:latin typeface="Muller Narrow Light" pitchFamily="2" charset="0"/>
                </a:rPr>
                <a:t>  Арктика, Северный морской путь, Ледокол</a:t>
              </a:r>
            </a:p>
            <a:p>
              <a:pPr algn="just"/>
              <a:r>
                <a:rPr lang="ru-RU" sz="900" dirty="0">
                  <a:solidFill>
                    <a:schemeClr val="bg1"/>
                  </a:solidFill>
                  <a:latin typeface="Muller Narrow Light" pitchFamily="2" charset="0"/>
                </a:rPr>
                <a:t>  </a:t>
              </a:r>
              <a:r>
                <a:rPr lang="ru-RU" sz="900" dirty="0" smtClean="0">
                  <a:solidFill>
                    <a:schemeClr val="bg1"/>
                  </a:solidFill>
                  <a:latin typeface="Muller Narrow Light" pitchFamily="2" charset="0"/>
                </a:rPr>
                <a:t> Арктика</a:t>
              </a:r>
              <a:r>
                <a:rPr lang="ru-RU" sz="900" dirty="0">
                  <a:solidFill>
                    <a:schemeClr val="bg1"/>
                  </a:solidFill>
                  <a:latin typeface="Muller Narrow Light" pitchFamily="2" charset="0"/>
                </a:rPr>
                <a:t>, Северный морской путь, </a:t>
              </a:r>
              <a:r>
                <a:rPr lang="ru-RU" sz="900" dirty="0" smtClean="0">
                  <a:solidFill>
                    <a:schemeClr val="bg1"/>
                  </a:solidFill>
                  <a:latin typeface="Muller Narrow Light" pitchFamily="2" charset="0"/>
                </a:rPr>
                <a:t>Ледокол</a:t>
              </a:r>
            </a:p>
            <a:p>
              <a:pPr algn="just"/>
              <a:r>
                <a:rPr lang="ru-RU" sz="900" dirty="0" smtClean="0">
                  <a:solidFill>
                    <a:schemeClr val="bg1"/>
                  </a:solidFill>
                  <a:latin typeface="Muller Narrow Light" pitchFamily="2" charset="0"/>
                </a:rPr>
                <a:t>   Арктика</a:t>
              </a:r>
              <a:r>
                <a:rPr lang="ru-RU" sz="900" dirty="0">
                  <a:solidFill>
                    <a:schemeClr val="bg1"/>
                  </a:solidFill>
                  <a:latin typeface="Muller Narrow Light" pitchFamily="2" charset="0"/>
                </a:rPr>
                <a:t>, Северный морской путь, </a:t>
              </a:r>
              <a:r>
                <a:rPr lang="ru-RU" sz="900" dirty="0" smtClean="0">
                  <a:solidFill>
                    <a:schemeClr val="bg1"/>
                  </a:solidFill>
                  <a:latin typeface="Muller Narrow Light" pitchFamily="2" charset="0"/>
                </a:rPr>
                <a:t>Ледокол</a:t>
              </a:r>
            </a:p>
            <a:p>
              <a:pPr algn="just"/>
              <a:r>
                <a:rPr lang="ru-RU" sz="900" dirty="0" smtClean="0">
                  <a:solidFill>
                    <a:schemeClr val="bg1"/>
                  </a:solidFill>
                  <a:latin typeface="Muller Narrow Light" pitchFamily="2" charset="0"/>
                </a:rPr>
                <a:t>   Арктика</a:t>
              </a:r>
              <a:r>
                <a:rPr lang="ru-RU" sz="900" dirty="0">
                  <a:solidFill>
                    <a:schemeClr val="bg1"/>
                  </a:solidFill>
                  <a:latin typeface="Muller Narrow Light" pitchFamily="2" charset="0"/>
                </a:rPr>
                <a:t>, Северный морской путь, </a:t>
              </a:r>
              <a:r>
                <a:rPr lang="ru-RU" sz="900" dirty="0" smtClean="0">
                  <a:solidFill>
                    <a:schemeClr val="bg1"/>
                  </a:solidFill>
                  <a:latin typeface="Muller Narrow Light" pitchFamily="2" charset="0"/>
                </a:rPr>
                <a:t>Ледокол</a:t>
              </a:r>
              <a:endParaRPr lang="ru-RU" sz="900" dirty="0">
                <a:solidFill>
                  <a:schemeClr val="bg1"/>
                </a:solidFill>
                <a:latin typeface="Muller Narrow Light" pitchFamily="2" charset="0"/>
              </a:endParaRPr>
            </a:p>
          </p:txBody>
        </p:sp>
      </p:grpSp>
      <p:grpSp>
        <p:nvGrpSpPr>
          <p:cNvPr id="31" name="Группа 30"/>
          <p:cNvGrpSpPr/>
          <p:nvPr/>
        </p:nvGrpSpPr>
        <p:grpSpPr>
          <a:xfrm>
            <a:off x="7949929" y="4001341"/>
            <a:ext cx="2880707" cy="1607140"/>
            <a:chOff x="4118168" y="1461843"/>
            <a:chExt cx="2880707" cy="1607140"/>
          </a:xfrm>
        </p:grpSpPr>
        <p:sp>
          <p:nvSpPr>
            <p:cNvPr id="32" name="Прямоугольник 31"/>
            <p:cNvSpPr/>
            <p:nvPr/>
          </p:nvSpPr>
          <p:spPr>
            <a:xfrm>
              <a:off x="4118168" y="1477007"/>
              <a:ext cx="2880707" cy="1591976"/>
            </a:xfrm>
            <a:prstGeom prst="rect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3" name="Прямоугольник 32"/>
            <p:cNvSpPr/>
            <p:nvPr/>
          </p:nvSpPr>
          <p:spPr>
            <a:xfrm>
              <a:off x="4350184" y="1899762"/>
              <a:ext cx="560886" cy="840020"/>
            </a:xfrm>
            <a:prstGeom prst="rect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4" name="Прямоугольник 33">
              <a:extLst>
                <a:ext uri="{FF2B5EF4-FFF2-40B4-BE49-F238E27FC236}">
                  <a16:creationId xmlns:a16="http://schemas.microsoft.com/office/drawing/2014/main" id="{8C567C77-E1F5-B046-BA27-CDE1EB8EB7EF}"/>
                </a:ext>
              </a:extLst>
            </p:cNvPr>
            <p:cNvSpPr/>
            <p:nvPr/>
          </p:nvSpPr>
          <p:spPr>
            <a:xfrm>
              <a:off x="4302694" y="1461843"/>
              <a:ext cx="2450918" cy="369332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b="1" dirty="0" smtClean="0">
                  <a:solidFill>
                    <a:schemeClr val="bg1"/>
                  </a:solidFill>
                  <a:latin typeface="Muller Narrow Light" pitchFamily="2" charset="0"/>
                </a:rPr>
                <a:t>Заголовок</a:t>
              </a:r>
              <a:endParaRPr lang="ru-RU" b="1" dirty="0">
                <a:solidFill>
                  <a:schemeClr val="bg1"/>
                </a:solidFill>
                <a:latin typeface="Muller Narrow Light" pitchFamily="2" charset="0"/>
              </a:endParaRPr>
            </a:p>
          </p:txBody>
        </p:sp>
        <p:sp>
          <p:nvSpPr>
            <p:cNvPr id="35" name="Прямоугольник 34">
              <a:extLst>
                <a:ext uri="{FF2B5EF4-FFF2-40B4-BE49-F238E27FC236}">
                  <a16:creationId xmlns:a16="http://schemas.microsoft.com/office/drawing/2014/main" id="{8C567C77-E1F5-B046-BA27-CDE1EB8EB7EF}"/>
                </a:ext>
              </a:extLst>
            </p:cNvPr>
            <p:cNvSpPr/>
            <p:nvPr/>
          </p:nvSpPr>
          <p:spPr>
            <a:xfrm>
              <a:off x="5009967" y="1817997"/>
              <a:ext cx="1928171" cy="1200329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ru-RU" sz="900" dirty="0">
                  <a:solidFill>
                    <a:schemeClr val="bg1"/>
                  </a:solidFill>
                  <a:latin typeface="Muller Narrow Light" pitchFamily="2" charset="0"/>
                </a:rPr>
                <a:t> </a:t>
              </a:r>
              <a:r>
                <a:rPr lang="ru-RU" sz="900" dirty="0" smtClean="0">
                  <a:solidFill>
                    <a:schemeClr val="bg1"/>
                  </a:solidFill>
                  <a:latin typeface="Muller Narrow Light" pitchFamily="2" charset="0"/>
                </a:rPr>
                <a:t>  Арктика, Северный морской путь, Ледокол</a:t>
              </a:r>
            </a:p>
            <a:p>
              <a:pPr algn="just"/>
              <a:r>
                <a:rPr lang="ru-RU" sz="900" dirty="0">
                  <a:solidFill>
                    <a:schemeClr val="bg1"/>
                  </a:solidFill>
                  <a:latin typeface="Muller Narrow Light" pitchFamily="2" charset="0"/>
                </a:rPr>
                <a:t>  </a:t>
              </a:r>
              <a:r>
                <a:rPr lang="ru-RU" sz="900" dirty="0" smtClean="0">
                  <a:solidFill>
                    <a:schemeClr val="bg1"/>
                  </a:solidFill>
                  <a:latin typeface="Muller Narrow Light" pitchFamily="2" charset="0"/>
                </a:rPr>
                <a:t> Арктика</a:t>
              </a:r>
              <a:r>
                <a:rPr lang="ru-RU" sz="900" dirty="0">
                  <a:solidFill>
                    <a:schemeClr val="bg1"/>
                  </a:solidFill>
                  <a:latin typeface="Muller Narrow Light" pitchFamily="2" charset="0"/>
                </a:rPr>
                <a:t>, Северный морской путь, </a:t>
              </a:r>
              <a:r>
                <a:rPr lang="ru-RU" sz="900" dirty="0" smtClean="0">
                  <a:solidFill>
                    <a:schemeClr val="bg1"/>
                  </a:solidFill>
                  <a:latin typeface="Muller Narrow Light" pitchFamily="2" charset="0"/>
                </a:rPr>
                <a:t>Ледокол</a:t>
              </a:r>
            </a:p>
            <a:p>
              <a:pPr algn="just"/>
              <a:r>
                <a:rPr lang="ru-RU" sz="900" dirty="0" smtClean="0">
                  <a:solidFill>
                    <a:schemeClr val="bg1"/>
                  </a:solidFill>
                  <a:latin typeface="Muller Narrow Light" pitchFamily="2" charset="0"/>
                </a:rPr>
                <a:t>   Арктика</a:t>
              </a:r>
              <a:r>
                <a:rPr lang="ru-RU" sz="900" dirty="0">
                  <a:solidFill>
                    <a:schemeClr val="bg1"/>
                  </a:solidFill>
                  <a:latin typeface="Muller Narrow Light" pitchFamily="2" charset="0"/>
                </a:rPr>
                <a:t>, Северный морской путь, </a:t>
              </a:r>
              <a:r>
                <a:rPr lang="ru-RU" sz="900" dirty="0" smtClean="0">
                  <a:solidFill>
                    <a:schemeClr val="bg1"/>
                  </a:solidFill>
                  <a:latin typeface="Muller Narrow Light" pitchFamily="2" charset="0"/>
                </a:rPr>
                <a:t>Ледокол</a:t>
              </a:r>
            </a:p>
            <a:p>
              <a:pPr algn="just"/>
              <a:r>
                <a:rPr lang="ru-RU" sz="900" dirty="0" smtClean="0">
                  <a:solidFill>
                    <a:schemeClr val="bg1"/>
                  </a:solidFill>
                  <a:latin typeface="Muller Narrow Light" pitchFamily="2" charset="0"/>
                </a:rPr>
                <a:t>   Арктика</a:t>
              </a:r>
              <a:r>
                <a:rPr lang="ru-RU" sz="900" dirty="0">
                  <a:solidFill>
                    <a:schemeClr val="bg1"/>
                  </a:solidFill>
                  <a:latin typeface="Muller Narrow Light" pitchFamily="2" charset="0"/>
                </a:rPr>
                <a:t>, Северный морской путь, </a:t>
              </a:r>
              <a:r>
                <a:rPr lang="ru-RU" sz="900" dirty="0" smtClean="0">
                  <a:solidFill>
                    <a:schemeClr val="bg1"/>
                  </a:solidFill>
                  <a:latin typeface="Muller Narrow Light" pitchFamily="2" charset="0"/>
                </a:rPr>
                <a:t>Ледокол</a:t>
              </a:r>
              <a:endParaRPr lang="ru-RU" sz="900" dirty="0">
                <a:solidFill>
                  <a:schemeClr val="bg1"/>
                </a:solidFill>
                <a:latin typeface="Muller Narrow Light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51950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Равнобедренный треугольник 35">
            <a:extLst>
              <a:ext uri="{FF2B5EF4-FFF2-40B4-BE49-F238E27FC236}">
                <a16:creationId xmlns:a16="http://schemas.microsoft.com/office/drawing/2014/main" id="{1FBFD784-EFC6-4C69-B47E-DB6D98F23082}"/>
              </a:ext>
            </a:extLst>
          </p:cNvPr>
          <p:cNvSpPr/>
          <p:nvPr/>
        </p:nvSpPr>
        <p:spPr>
          <a:xfrm flipV="1">
            <a:off x="0" y="1002243"/>
            <a:ext cx="12201928" cy="777803"/>
          </a:xfrm>
          <a:prstGeom prst="triangle">
            <a:avLst>
              <a:gd name="adj" fmla="val 0"/>
            </a:avLst>
          </a:prstGeom>
          <a:solidFill>
            <a:srgbClr val="07D2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C63918D0-A996-4284-A7C2-5DFB7ED81637}"/>
              </a:ext>
            </a:extLst>
          </p:cNvPr>
          <p:cNvGrpSpPr/>
          <p:nvPr/>
        </p:nvGrpSpPr>
        <p:grpSpPr>
          <a:xfrm>
            <a:off x="0" y="0"/>
            <a:ext cx="12201928" cy="1477328"/>
            <a:chOff x="0" y="1"/>
            <a:chExt cx="12192000" cy="1494119"/>
          </a:xfrm>
          <a:solidFill>
            <a:srgbClr val="569FF7"/>
          </a:solidFill>
        </p:grpSpPr>
        <p:sp>
          <p:nvSpPr>
            <p:cNvPr id="2" name="Параллелограмм 1">
              <a:extLst>
                <a:ext uri="{FF2B5EF4-FFF2-40B4-BE49-F238E27FC236}">
                  <a16:creationId xmlns:a16="http://schemas.microsoft.com/office/drawing/2014/main" id="{A5E85A59-0416-47B2-B399-EB2733693973}"/>
                </a:ext>
              </a:extLst>
            </p:cNvPr>
            <p:cNvSpPr/>
            <p:nvPr/>
          </p:nvSpPr>
          <p:spPr>
            <a:xfrm>
              <a:off x="0" y="1"/>
              <a:ext cx="12192000" cy="1014984"/>
            </a:xfrm>
            <a:prstGeom prst="parallelogram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3" name="Равнобедренный треугольник 2">
              <a:extLst>
                <a:ext uri="{FF2B5EF4-FFF2-40B4-BE49-F238E27FC236}">
                  <a16:creationId xmlns:a16="http://schemas.microsoft.com/office/drawing/2014/main" id="{DE9A76F1-0BD8-4770-A54F-9309E60B9322}"/>
                </a:ext>
              </a:extLst>
            </p:cNvPr>
            <p:cNvSpPr/>
            <p:nvPr/>
          </p:nvSpPr>
          <p:spPr>
            <a:xfrm flipV="1">
              <a:off x="0" y="1014985"/>
              <a:ext cx="12115800" cy="479135"/>
            </a:xfrm>
            <a:prstGeom prst="triangle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72B0A173-28B3-4B6F-8561-E842A4944ADC}"/>
              </a:ext>
            </a:extLst>
          </p:cNvPr>
          <p:cNvSpPr txBox="1"/>
          <p:nvPr/>
        </p:nvSpPr>
        <p:spPr>
          <a:xfrm>
            <a:off x="324180" y="370107"/>
            <a:ext cx="118678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Involve" panose="020B0502020202020204" pitchFamily="34" charset="0"/>
              </a:rPr>
              <a:t>Регламент работы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C39BEABA-BBAE-4F84-A445-791D50902460}"/>
              </a:ext>
            </a:extLst>
          </p:cNvPr>
          <p:cNvSpPr txBox="1"/>
          <p:nvPr/>
        </p:nvSpPr>
        <p:spPr>
          <a:xfrm>
            <a:off x="403515" y="1877986"/>
            <a:ext cx="2317344" cy="666849"/>
          </a:xfrm>
          <a:prstGeom prst="rect">
            <a:avLst/>
          </a:prstGeom>
          <a:ln w="12700">
            <a:miter lim="400000"/>
          </a:ln>
        </p:spPr>
        <p:txBody>
          <a:bodyPr wrap="square" lIns="25400" tIns="25400" rIns="25400" bIns="25400" anchor="ctr">
            <a:spAutoFit/>
          </a:bodyPr>
          <a:lstStyle>
            <a:defPPr>
              <a:defRPr lang="ru-RU"/>
            </a:defPPr>
            <a:lvl1pPr algn="ctr">
              <a:defRPr sz="2400" b="1">
                <a:solidFill>
                  <a:schemeClr val="bg1"/>
                </a:solidFill>
                <a:latin typeface="Akrobat Light" panose="00000500000000000000" pitchFamily="2" charset="-52"/>
                <a:ea typeface="Muller Bold"/>
                <a:cs typeface="Arial" panose="020B0604020202020204" pitchFamily="34" charset="0"/>
              </a:defRPr>
            </a:lvl1pPr>
          </a:lstStyle>
          <a:p>
            <a:pPr marL="0" lvl="1" algn="ctr"/>
            <a:r>
              <a:rPr lang="ru-RU" altLang="ru-RU" sz="2000" dirty="0">
                <a:solidFill>
                  <a:srgbClr val="F07DFC"/>
                </a:solidFill>
                <a:latin typeface="Muller Narrow ExtraBold"/>
                <a:sym typeface="Arial"/>
              </a:rPr>
              <a:t>Организационный момент</a:t>
            </a:r>
          </a:p>
        </p:txBody>
      </p:sp>
      <p:sp>
        <p:nvSpPr>
          <p:cNvPr id="54" name="Овал 53">
            <a:extLst>
              <a:ext uri="{FF2B5EF4-FFF2-40B4-BE49-F238E27FC236}">
                <a16:creationId xmlns:a16="http://schemas.microsoft.com/office/drawing/2014/main" id="{7FC48982-413A-6840-A892-DB1252467E05}"/>
              </a:ext>
            </a:extLst>
          </p:cNvPr>
          <p:cNvSpPr/>
          <p:nvPr/>
        </p:nvSpPr>
        <p:spPr>
          <a:xfrm>
            <a:off x="85710" y="2780222"/>
            <a:ext cx="2880000" cy="2880000"/>
          </a:xfrm>
          <a:prstGeom prst="ellipse">
            <a:avLst/>
          </a:prstGeom>
          <a:solidFill>
            <a:srgbClr val="569FF7"/>
          </a:solidFill>
          <a:ln>
            <a:solidFill>
              <a:srgbClr val="0082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solidFill>
                  <a:srgbClr val="0082C8"/>
                </a:solidFill>
              </a:ln>
              <a:solidFill>
                <a:srgbClr val="569FF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Овал 54">
            <a:extLst>
              <a:ext uri="{FF2B5EF4-FFF2-40B4-BE49-F238E27FC236}">
                <a16:creationId xmlns:a16="http://schemas.microsoft.com/office/drawing/2014/main" id="{7FC48982-413A-6840-A892-DB1252467E05}"/>
              </a:ext>
            </a:extLst>
          </p:cNvPr>
          <p:cNvSpPr/>
          <p:nvPr/>
        </p:nvSpPr>
        <p:spPr>
          <a:xfrm>
            <a:off x="3072612" y="3730127"/>
            <a:ext cx="2880000" cy="2880000"/>
          </a:xfrm>
          <a:prstGeom prst="ellipse">
            <a:avLst/>
          </a:prstGeom>
          <a:solidFill>
            <a:srgbClr val="569FF7"/>
          </a:solidFill>
          <a:ln>
            <a:solidFill>
              <a:srgbClr val="0082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solidFill>
                  <a:srgbClr val="0082C8"/>
                </a:solidFill>
              </a:ln>
              <a:solidFill>
                <a:srgbClr val="569FF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Овал 55">
            <a:extLst>
              <a:ext uri="{FF2B5EF4-FFF2-40B4-BE49-F238E27FC236}">
                <a16:creationId xmlns:a16="http://schemas.microsoft.com/office/drawing/2014/main" id="{7FC48982-413A-6840-A892-DB1252467E05}"/>
              </a:ext>
            </a:extLst>
          </p:cNvPr>
          <p:cNvSpPr/>
          <p:nvPr/>
        </p:nvSpPr>
        <p:spPr>
          <a:xfrm>
            <a:off x="6114325" y="2726015"/>
            <a:ext cx="2880000" cy="2880000"/>
          </a:xfrm>
          <a:prstGeom prst="ellipse">
            <a:avLst/>
          </a:prstGeom>
          <a:solidFill>
            <a:srgbClr val="569FF7"/>
          </a:solidFill>
          <a:ln>
            <a:solidFill>
              <a:srgbClr val="0082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solidFill>
                  <a:srgbClr val="0082C8"/>
                </a:solidFill>
              </a:ln>
              <a:solidFill>
                <a:srgbClr val="569FF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Овал 56">
            <a:extLst>
              <a:ext uri="{FF2B5EF4-FFF2-40B4-BE49-F238E27FC236}">
                <a16:creationId xmlns:a16="http://schemas.microsoft.com/office/drawing/2014/main" id="{7FC48982-413A-6840-A892-DB1252467E05}"/>
              </a:ext>
            </a:extLst>
          </p:cNvPr>
          <p:cNvSpPr/>
          <p:nvPr/>
        </p:nvSpPr>
        <p:spPr>
          <a:xfrm>
            <a:off x="9216958" y="3783249"/>
            <a:ext cx="2880000" cy="2880000"/>
          </a:xfrm>
          <a:prstGeom prst="ellipse">
            <a:avLst/>
          </a:prstGeom>
          <a:solidFill>
            <a:srgbClr val="569FF7"/>
          </a:solidFill>
          <a:ln>
            <a:solidFill>
              <a:srgbClr val="0082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solidFill>
                  <a:srgbClr val="0082C8"/>
                </a:solidFill>
              </a:ln>
              <a:solidFill>
                <a:srgbClr val="569FF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" name="Овал 57">
            <a:extLst>
              <a:ext uri="{FF2B5EF4-FFF2-40B4-BE49-F238E27FC236}">
                <a16:creationId xmlns:a16="http://schemas.microsoft.com/office/drawing/2014/main" id="{7FC48982-413A-6840-A892-DB1252467E05}"/>
              </a:ext>
            </a:extLst>
          </p:cNvPr>
          <p:cNvSpPr/>
          <p:nvPr/>
        </p:nvSpPr>
        <p:spPr>
          <a:xfrm>
            <a:off x="9756958" y="4319474"/>
            <a:ext cx="1800000" cy="18000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Овал 58">
            <a:extLst>
              <a:ext uri="{FF2B5EF4-FFF2-40B4-BE49-F238E27FC236}">
                <a16:creationId xmlns:a16="http://schemas.microsoft.com/office/drawing/2014/main" id="{7FC48982-413A-6840-A892-DB1252467E05}"/>
              </a:ext>
            </a:extLst>
          </p:cNvPr>
          <p:cNvSpPr/>
          <p:nvPr/>
        </p:nvSpPr>
        <p:spPr>
          <a:xfrm>
            <a:off x="6654466" y="3300570"/>
            <a:ext cx="1800000" cy="18000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Овал 59">
            <a:extLst>
              <a:ext uri="{FF2B5EF4-FFF2-40B4-BE49-F238E27FC236}">
                <a16:creationId xmlns:a16="http://schemas.microsoft.com/office/drawing/2014/main" id="{7FC48982-413A-6840-A892-DB1252467E05}"/>
              </a:ext>
            </a:extLst>
          </p:cNvPr>
          <p:cNvSpPr/>
          <p:nvPr/>
        </p:nvSpPr>
        <p:spPr>
          <a:xfrm>
            <a:off x="3612612" y="4270127"/>
            <a:ext cx="1800000" cy="18000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Овал 60">
            <a:extLst>
              <a:ext uri="{FF2B5EF4-FFF2-40B4-BE49-F238E27FC236}">
                <a16:creationId xmlns:a16="http://schemas.microsoft.com/office/drawing/2014/main" id="{7FC48982-413A-6840-A892-DB1252467E05}"/>
              </a:ext>
            </a:extLst>
          </p:cNvPr>
          <p:cNvSpPr/>
          <p:nvPr/>
        </p:nvSpPr>
        <p:spPr>
          <a:xfrm>
            <a:off x="619486" y="3321875"/>
            <a:ext cx="1800000" cy="18000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>
                <a:solidFill>
                  <a:prstClr val="white"/>
                </a:solidFill>
                <a:latin typeface="Calibri"/>
              </a:rPr>
              <a:t>30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C39BEABA-BBAE-4F84-A445-791D50902460}"/>
              </a:ext>
            </a:extLst>
          </p:cNvPr>
          <p:cNvSpPr txBox="1"/>
          <p:nvPr/>
        </p:nvSpPr>
        <p:spPr>
          <a:xfrm>
            <a:off x="3045496" y="2834283"/>
            <a:ext cx="2948666" cy="666849"/>
          </a:xfrm>
          <a:prstGeom prst="rect">
            <a:avLst/>
          </a:prstGeom>
          <a:ln w="12700">
            <a:miter lim="400000"/>
          </a:ln>
        </p:spPr>
        <p:txBody>
          <a:bodyPr wrap="square" lIns="25400" tIns="25400" rIns="25400" bIns="25400" anchor="ctr">
            <a:spAutoFit/>
          </a:bodyPr>
          <a:lstStyle>
            <a:defPPr>
              <a:defRPr lang="ru-RU"/>
            </a:defPPr>
            <a:lvl1pPr algn="ctr">
              <a:defRPr sz="2400" b="1">
                <a:solidFill>
                  <a:schemeClr val="bg1"/>
                </a:solidFill>
                <a:latin typeface="Akrobat Light" panose="00000500000000000000" pitchFamily="2" charset="-52"/>
                <a:ea typeface="Muller Bold"/>
                <a:cs typeface="Arial" panose="020B0604020202020204" pitchFamily="34" charset="0"/>
              </a:defRPr>
            </a:lvl1pPr>
            <a:lvl2pPr marL="0" lvl="1" algn="ctr">
              <a:defRPr b="1">
                <a:solidFill>
                  <a:srgbClr val="6F121D"/>
                </a:solidFill>
              </a:defRPr>
            </a:lvl2pPr>
          </a:lstStyle>
          <a:p>
            <a:pPr lvl="1"/>
            <a:r>
              <a:rPr lang="ru-RU" altLang="ru-RU" sz="2000" b="0" dirty="0" smtClean="0">
                <a:solidFill>
                  <a:srgbClr val="F07DFC"/>
                </a:solidFill>
                <a:latin typeface="Muller Narrow ExtraBold"/>
                <a:sym typeface="Arial"/>
              </a:rPr>
              <a:t>Работа </a:t>
            </a:r>
            <a:endParaRPr lang="ru-RU" altLang="ru-RU" sz="2000" b="0" dirty="0">
              <a:solidFill>
                <a:srgbClr val="F07DFC"/>
              </a:solidFill>
              <a:latin typeface="Muller Narrow ExtraBold"/>
              <a:sym typeface="Arial"/>
            </a:endParaRPr>
          </a:p>
          <a:p>
            <a:pPr lvl="1"/>
            <a:r>
              <a:rPr lang="ru-RU" altLang="ru-RU" sz="2000" b="0" dirty="0">
                <a:solidFill>
                  <a:srgbClr val="F07DFC"/>
                </a:solidFill>
                <a:latin typeface="Muller Narrow ExtraBold"/>
                <a:sym typeface="Arial"/>
              </a:rPr>
              <a:t>в группах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C39BEABA-BBAE-4F84-A445-791D50902460}"/>
              </a:ext>
            </a:extLst>
          </p:cNvPr>
          <p:cNvSpPr txBox="1"/>
          <p:nvPr/>
        </p:nvSpPr>
        <p:spPr>
          <a:xfrm>
            <a:off x="6069023" y="1882918"/>
            <a:ext cx="2948666" cy="666849"/>
          </a:xfrm>
          <a:prstGeom prst="rect">
            <a:avLst/>
          </a:prstGeom>
          <a:ln w="12700">
            <a:miter lim="400000"/>
          </a:ln>
        </p:spPr>
        <p:txBody>
          <a:bodyPr wrap="square" lIns="25400" tIns="25400" rIns="25400" bIns="25400" anchor="ctr">
            <a:spAutoFit/>
          </a:bodyPr>
          <a:lstStyle>
            <a:defPPr>
              <a:defRPr lang="ru-RU"/>
            </a:defPPr>
            <a:lvl1pPr algn="ctr">
              <a:defRPr sz="2400" b="1">
                <a:solidFill>
                  <a:schemeClr val="bg1"/>
                </a:solidFill>
                <a:latin typeface="Akrobat Light" panose="00000500000000000000" pitchFamily="2" charset="-52"/>
                <a:ea typeface="Muller Bold"/>
                <a:cs typeface="Arial" panose="020B0604020202020204" pitchFamily="34" charset="0"/>
              </a:defRPr>
            </a:lvl1pPr>
            <a:lvl2pPr marL="0" lvl="1" algn="ctr">
              <a:defRPr b="1">
                <a:solidFill>
                  <a:srgbClr val="6F121D"/>
                </a:solidFill>
              </a:defRPr>
            </a:lvl2pPr>
          </a:lstStyle>
          <a:p>
            <a:pPr lvl="1"/>
            <a:r>
              <a:rPr lang="ru-RU" altLang="ru-RU" sz="2000" b="0" dirty="0">
                <a:solidFill>
                  <a:srgbClr val="F07DFC"/>
                </a:solidFill>
                <a:latin typeface="Muller Narrow ExtraBold"/>
                <a:sym typeface="Arial"/>
              </a:rPr>
              <a:t>Представление </a:t>
            </a:r>
            <a:r>
              <a:rPr lang="ru-RU" altLang="ru-RU" sz="2000" b="0" dirty="0" smtClean="0">
                <a:solidFill>
                  <a:srgbClr val="F07DFC"/>
                </a:solidFill>
                <a:latin typeface="Muller Narrow ExtraBold"/>
                <a:sym typeface="Arial"/>
              </a:rPr>
              <a:t>результатов</a:t>
            </a:r>
            <a:endParaRPr lang="ru-RU" altLang="ru-RU" sz="2000" b="0" dirty="0">
              <a:solidFill>
                <a:srgbClr val="F07DFC"/>
              </a:solidFill>
              <a:latin typeface="Muller Narrow ExtraBold"/>
              <a:sym typeface="Arial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C39BEABA-BBAE-4F84-A445-791D50902460}"/>
              </a:ext>
            </a:extLst>
          </p:cNvPr>
          <p:cNvSpPr txBox="1"/>
          <p:nvPr/>
        </p:nvSpPr>
        <p:spPr>
          <a:xfrm>
            <a:off x="9216958" y="3006781"/>
            <a:ext cx="2948666" cy="666849"/>
          </a:xfrm>
          <a:prstGeom prst="rect">
            <a:avLst/>
          </a:prstGeom>
          <a:ln w="12700">
            <a:miter lim="400000"/>
          </a:ln>
        </p:spPr>
        <p:txBody>
          <a:bodyPr wrap="square" lIns="25400" tIns="25400" rIns="25400" bIns="25400" anchor="ctr">
            <a:spAutoFit/>
          </a:bodyPr>
          <a:lstStyle>
            <a:defPPr>
              <a:defRPr lang="ru-RU"/>
            </a:defPPr>
            <a:lvl1pPr algn="ctr">
              <a:defRPr sz="2400" b="1">
                <a:solidFill>
                  <a:schemeClr val="bg1"/>
                </a:solidFill>
                <a:latin typeface="Akrobat Light" panose="00000500000000000000" pitchFamily="2" charset="-52"/>
                <a:ea typeface="Muller Bold"/>
                <a:cs typeface="Arial" panose="020B0604020202020204" pitchFamily="34" charset="0"/>
              </a:defRPr>
            </a:lvl1pPr>
            <a:lvl2pPr marL="0" lvl="1" algn="ctr">
              <a:defRPr b="1">
                <a:solidFill>
                  <a:srgbClr val="6F121D"/>
                </a:solidFill>
              </a:defRPr>
            </a:lvl2pPr>
          </a:lstStyle>
          <a:p>
            <a:pPr lvl="1"/>
            <a:r>
              <a:rPr lang="ru-RU" altLang="ru-RU" sz="2000" b="0" dirty="0">
                <a:solidFill>
                  <a:srgbClr val="F07DFC"/>
                </a:solidFill>
                <a:latin typeface="Muller Narrow ExtraBold"/>
                <a:sym typeface="Arial"/>
              </a:rPr>
              <a:t>Подведение </a:t>
            </a:r>
          </a:p>
          <a:p>
            <a:pPr lvl="1"/>
            <a:r>
              <a:rPr lang="ru-RU" altLang="ru-RU" sz="2000" b="0" dirty="0">
                <a:solidFill>
                  <a:srgbClr val="F07DFC"/>
                </a:solidFill>
                <a:latin typeface="Muller Narrow ExtraBold"/>
                <a:sym typeface="Arial"/>
              </a:rPr>
              <a:t>итогов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770723" y="3878140"/>
            <a:ext cx="14975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algn="ctr">
              <a:defRPr sz="3200" b="1">
                <a:solidFill>
                  <a:srgbClr val="6F121D"/>
                </a:solidFill>
                <a:latin typeface="Akrobat Black" panose="00000A00000000000000" pitchFamily="2" charset="-52"/>
                <a:cs typeface="Arial" panose="020B0604020202020204" pitchFamily="34" charset="0"/>
              </a:defRPr>
            </a:lvl1pPr>
          </a:lstStyle>
          <a:p>
            <a:r>
              <a:rPr lang="ru-RU" sz="4000" dirty="0" smtClean="0">
                <a:solidFill>
                  <a:srgbClr val="F07DFC"/>
                </a:solidFill>
                <a:latin typeface="Muller Bold"/>
              </a:rPr>
              <a:t>01:00</a:t>
            </a:r>
            <a:endParaRPr lang="ru-RU" sz="4000" dirty="0">
              <a:solidFill>
                <a:srgbClr val="F07DFC"/>
              </a:solidFill>
              <a:latin typeface="Muller Bold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3913734" y="4875739"/>
            <a:ext cx="12121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algn="ctr">
              <a:defRPr sz="4000" b="1">
                <a:solidFill>
                  <a:srgbClr val="6F121D"/>
                </a:solidFill>
                <a:latin typeface="Akrobat Black" panose="00000A00000000000000" pitchFamily="2" charset="-52"/>
                <a:cs typeface="Arial" panose="020B0604020202020204" pitchFamily="34" charset="0"/>
              </a:defRPr>
            </a:lvl1pPr>
          </a:lstStyle>
          <a:p>
            <a:r>
              <a:rPr lang="ru-RU" dirty="0" smtClean="0">
                <a:solidFill>
                  <a:srgbClr val="F07DFC"/>
                </a:solidFill>
                <a:latin typeface="Muller Bold"/>
              </a:rPr>
              <a:t>5:00</a:t>
            </a:r>
            <a:endParaRPr lang="ru-RU" dirty="0">
              <a:solidFill>
                <a:srgbClr val="F07DFC"/>
              </a:solidFill>
              <a:latin typeface="Muller Bold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6859353" y="3812072"/>
            <a:ext cx="14975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07DFC"/>
                </a:solidFill>
                <a:latin typeface="Muller Bold"/>
                <a:cs typeface="Arial" panose="020B0604020202020204" pitchFamily="34" charset="0"/>
              </a:rPr>
              <a:t>10:00</a:t>
            </a:r>
            <a:endParaRPr lang="ru-RU" sz="4000" b="1" dirty="0">
              <a:solidFill>
                <a:srgbClr val="F07DFC"/>
              </a:solidFill>
              <a:latin typeface="Muller Bold"/>
              <a:cs typeface="Arial" panose="020B0604020202020204" pitchFamily="34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9908195" y="4875740"/>
            <a:ext cx="14975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algn="ctr">
              <a:defRPr sz="3200" b="1">
                <a:solidFill>
                  <a:srgbClr val="6F121D"/>
                </a:solidFill>
                <a:latin typeface="Akrobat Black" panose="00000A00000000000000" pitchFamily="2" charset="-52"/>
                <a:cs typeface="Arial" panose="020B0604020202020204" pitchFamily="34" charset="0"/>
              </a:defRPr>
            </a:lvl1pPr>
          </a:lstStyle>
          <a:p>
            <a:r>
              <a:rPr lang="ru-RU" sz="4000" dirty="0" smtClean="0">
                <a:solidFill>
                  <a:srgbClr val="F07DFC"/>
                </a:solidFill>
                <a:latin typeface="Muller Bold"/>
              </a:rPr>
              <a:t>01:00</a:t>
            </a:r>
            <a:endParaRPr lang="ru-RU" sz="4000" dirty="0">
              <a:solidFill>
                <a:srgbClr val="F07DFC"/>
              </a:solidFill>
              <a:latin typeface="Muller Bold"/>
            </a:endParaRPr>
          </a:p>
        </p:txBody>
      </p:sp>
    </p:spTree>
    <p:extLst>
      <p:ext uri="{BB962C8B-B14F-4D97-AF65-F5344CB8AC3E}">
        <p14:creationId xmlns:p14="http://schemas.microsoft.com/office/powerpoint/2010/main" val="423660738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231</TotalTime>
  <Words>253</Words>
  <Application>Microsoft Office PowerPoint</Application>
  <PresentationFormat>Широкоэкранный</PresentationFormat>
  <Paragraphs>49</Paragraphs>
  <Slides>12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21" baseType="lpstr">
      <vt:lpstr>Muller Bold</vt:lpstr>
      <vt:lpstr>Muller Narrow ExtraBold</vt:lpstr>
      <vt:lpstr>Muller Narrow Light</vt:lpstr>
      <vt:lpstr>Arial</vt:lpstr>
      <vt:lpstr>Calibri</vt:lpstr>
      <vt:lpstr>Calibri Light</vt:lpstr>
      <vt:lpstr>Corki</vt:lpstr>
      <vt:lpstr>Involve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Ezer nus</dc:creator>
  <cp:lastModifiedBy>Пользователь Windows</cp:lastModifiedBy>
  <cp:revision>48</cp:revision>
  <dcterms:created xsi:type="dcterms:W3CDTF">2024-09-03T11:38:10Z</dcterms:created>
  <dcterms:modified xsi:type="dcterms:W3CDTF">2024-09-12T09:22:59Z</dcterms:modified>
</cp:coreProperties>
</file>