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24" r:id="rId3"/>
    <p:sldId id="342" r:id="rId4"/>
    <p:sldId id="338" r:id="rId5"/>
    <p:sldId id="343" r:id="rId6"/>
    <p:sldId id="344" r:id="rId7"/>
    <p:sldId id="339" r:id="rId8"/>
    <p:sldId id="345" r:id="rId9"/>
    <p:sldId id="346" r:id="rId10"/>
    <p:sldId id="347" r:id="rId11"/>
    <p:sldId id="348" r:id="rId12"/>
    <p:sldId id="334" r:id="rId13"/>
    <p:sldId id="349" r:id="rId14"/>
    <p:sldId id="351" r:id="rId15"/>
    <p:sldId id="350" r:id="rId16"/>
    <p:sldId id="34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DFC"/>
    <a:srgbClr val="569FF7"/>
    <a:srgbClr val="07D2E0"/>
    <a:srgbClr val="8061FF"/>
    <a:srgbClr val="4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6" autoAdjust="0"/>
  </p:normalViewPr>
  <p:slideViewPr>
    <p:cSldViewPr snapToGrid="0" showGuides="1">
      <p:cViewPr varScale="1">
        <p:scale>
          <a:sx n="109" d="100"/>
          <a:sy n="109" d="100"/>
        </p:scale>
        <p:origin x="636" y="102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20974-CD81-4E93-8173-1B48071FE59D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D62ED-17D0-4F63-979D-8C559288B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581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62ED-17D0-4F63-979D-8C559288B2B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40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62ED-17D0-4F63-979D-8C559288B2B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039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62ED-17D0-4F63-979D-8C559288B2B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785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62ED-17D0-4F63-979D-8C559288B2B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508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62ED-17D0-4F63-979D-8C559288B2B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25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5191637" y="2524780"/>
            <a:ext cx="6774962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5599"/>
              </a:lnSpc>
            </a:pPr>
            <a:r>
              <a:rPr lang="ru-RU" sz="4800" b="1" dirty="0">
                <a:solidFill>
                  <a:schemeClr val="bg1"/>
                </a:solidFill>
                <a:latin typeface="Muller Narrow ExtraBold" pitchFamily="2" charset="0"/>
              </a:rPr>
              <a:t>Транспорт Заполярья.</a:t>
            </a:r>
          </a:p>
          <a:p>
            <a:pPr algn="r"/>
            <a:r>
              <a:rPr lang="ru-RU" sz="4800" b="1" dirty="0">
                <a:solidFill>
                  <a:schemeClr val="bg1"/>
                </a:solidFill>
                <a:latin typeface="Muller Narrow ExtraBold" pitchFamily="2" charset="0"/>
              </a:rPr>
              <a:t>На Севере – движение!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24 </a:t>
            </a:r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января 2025 год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путь: план развития до 2035 года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5" y="1875289"/>
            <a:ext cx="4644424" cy="4515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891547" y="1847621"/>
            <a:ext cx="7136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Строительство </a:t>
            </a: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флотилии принадлежащих государству судов, которые будут обеспечивать судоходство в арктических морях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891548" y="2734785"/>
            <a:ext cx="7136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В декабре 2027 года должен быть построен головной ледокол проекта "Лидер" мощностью 120 мегаватт, способный прокладывать путь во льдах толщиной до четырех метров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58958" y="3849422"/>
            <a:ext cx="71694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Проектирование и создание рампового самолета, способного брать до 10 тонн груза, преодолевать до четырех тысяч километров и садиться на ледовые и грунтовые аэродромы в условиях Арктики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92146" y="5221407"/>
            <a:ext cx="713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Программа </a:t>
            </a: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геологического изучения участков недр Арктики, которая позволит сформировать перспективную грузовую базу Северного морского пути на 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15331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Ледокольный флот России: перспективы развития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244" y="1393315"/>
            <a:ext cx="8837440" cy="516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03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943" y="1304771"/>
            <a:ext cx="8989528" cy="5346831"/>
          </a:xfrm>
          <a:prstGeom prst="roundRect">
            <a:avLst>
              <a:gd name="adj" fmla="val 39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Ключевые проекты ТОР и АЗРФ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5" name="Равнобедренный треугольник 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Равнобедренный треугольник 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путь: план развития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408442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Ключевые проекты ТОР и АЗРФ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5" name="Равнобедренный треугольник 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Равнобедренный треугольник 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путь: план развития до 2035 года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t="3236"/>
          <a:stretch/>
        </p:blipFill>
        <p:spPr>
          <a:xfrm>
            <a:off x="717059" y="1470782"/>
            <a:ext cx="10767810" cy="5199053"/>
          </a:xfrm>
          <a:prstGeom prst="roundRect">
            <a:avLst>
              <a:gd name="adj" fmla="val 39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71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Ключевые проекты ТОР и АЗРФ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5" name="Равнобедренный треугольник 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Равнобедренный треугольник 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99261" y="19738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 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эффективен и защищен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956" y="1521510"/>
            <a:ext cx="9069754" cy="4893770"/>
          </a:xfrm>
          <a:prstGeom prst="roundRect">
            <a:avLst>
              <a:gd name="adj" fmla="val 39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44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Ключевые проекты ТОР и АЗРФ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5" name="Равнобедренный треугольник 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Равнобедренный треугольник 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63" y="1480474"/>
            <a:ext cx="8941127" cy="4454878"/>
          </a:xfrm>
          <a:prstGeom prst="roundRect">
            <a:avLst>
              <a:gd name="adj" fmla="val 39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934" y="2701547"/>
            <a:ext cx="2308477" cy="231341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58853" y="6051425"/>
            <a:ext cx="7646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Мурманская область – ворота в Арктику</a:t>
            </a:r>
          </a:p>
        </p:txBody>
      </p:sp>
    </p:spTree>
    <p:extLst>
      <p:ext uri="{BB962C8B-B14F-4D97-AF65-F5344CB8AC3E}">
        <p14:creationId xmlns:p14="http://schemas.microsoft.com/office/powerpoint/2010/main" val="27793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5191637" y="2524780"/>
            <a:ext cx="6774962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5599"/>
              </a:lnSpc>
            </a:pPr>
            <a:r>
              <a:rPr lang="ru-RU" sz="4800" b="1" dirty="0">
                <a:solidFill>
                  <a:schemeClr val="bg1"/>
                </a:solidFill>
                <a:latin typeface="Muller Narrow ExtraBold" pitchFamily="2" charset="0"/>
              </a:rPr>
              <a:t>Транспорт Заполярья.</a:t>
            </a:r>
          </a:p>
          <a:p>
            <a:pPr algn="r"/>
            <a:r>
              <a:rPr lang="ru-RU" sz="4800" b="1" dirty="0">
                <a:solidFill>
                  <a:schemeClr val="bg1"/>
                </a:solidFill>
                <a:latin typeface="Muller Narrow ExtraBold" pitchFamily="2" charset="0"/>
              </a:rPr>
              <a:t>На Севере – движение!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24 </a:t>
            </a:r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января 2025 год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89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 (СМП)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b="6252"/>
          <a:stretch/>
        </p:blipFill>
        <p:spPr>
          <a:xfrm>
            <a:off x="2957223" y="1511243"/>
            <a:ext cx="8960777" cy="4893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11" y="1980680"/>
            <a:ext cx="2282725" cy="1798184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76261" y="4289272"/>
            <a:ext cx="4051144" cy="2456527"/>
            <a:chOff x="477229" y="137019"/>
            <a:chExt cx="11201525" cy="679236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22" name="Выноска-облако 21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Выноска-облако 22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478352" y="13911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9728509" y="4555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F07DF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4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Значение Северного морского пути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438" y="2057126"/>
            <a:ext cx="4003562" cy="4003562"/>
          </a:xfrm>
          <a:prstGeom prst="rect">
            <a:avLst/>
          </a:prstGeom>
        </p:spPr>
      </p:pic>
      <p:pic>
        <p:nvPicPr>
          <p:cNvPr id="18" name="Picture 2" descr="https://cdn-st1.rtr-vesti.ru/vh/pictures/hd/209/134/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7" y="1972725"/>
            <a:ext cx="7417538" cy="4172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3850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Равнобедренный треугольник 1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Значение Северного морского пути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104" y="1969202"/>
            <a:ext cx="4003562" cy="400356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559" y="1569718"/>
            <a:ext cx="81202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ru-RU" sz="2000" dirty="0" smtClean="0">
                <a:solidFill>
                  <a:srgbClr val="F07DFC"/>
                </a:solidFill>
                <a:latin typeface="Involve Medium" panose="020B0502020202020204" pitchFamily="34" charset="0"/>
              </a:rPr>
              <a:t>Усиление </a:t>
            </a:r>
            <a:r>
              <a:rPr lang="ru-RU" sz="2000" dirty="0">
                <a:solidFill>
                  <a:srgbClr val="F07DFC"/>
                </a:solidFill>
                <a:latin typeface="Involve Medium" panose="020B0502020202020204" pitchFamily="34" charset="0"/>
              </a:rPr>
              <a:t>геополитического влияния и укрепление </a:t>
            </a:r>
            <a:r>
              <a:rPr lang="ru-RU" sz="2000" dirty="0" smtClean="0">
                <a:solidFill>
                  <a:srgbClr val="F07DFC"/>
                </a:solidFill>
                <a:latin typeface="Involve Medium" panose="020B0502020202020204" pitchFamily="34" charset="0"/>
              </a:rPr>
              <a:t>национальной безопасности </a:t>
            </a:r>
            <a:r>
              <a:rPr lang="ru-RU" sz="2000" dirty="0">
                <a:solidFill>
                  <a:srgbClr val="F07DFC"/>
                </a:solidFill>
                <a:latin typeface="Involve Medium" panose="020B0502020202020204" pitchFamily="34" charset="0"/>
              </a:rPr>
              <a:t>России в Арктике.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dirty="0" smtClean="0">
                <a:solidFill>
                  <a:srgbClr val="F07DFC"/>
                </a:solidFill>
                <a:latin typeface="Involve Medium" panose="020B0502020202020204" pitchFamily="34" charset="0"/>
              </a:rPr>
              <a:t>Доступ </a:t>
            </a:r>
            <a:r>
              <a:rPr lang="ru-RU" sz="2000" dirty="0">
                <a:solidFill>
                  <a:srgbClr val="F07DFC"/>
                </a:solidFill>
                <a:latin typeface="Involve Medium" panose="020B0502020202020204" pitchFamily="34" charset="0"/>
              </a:rPr>
              <a:t>к богатейшим ресурсам Арктического шельфа и месторождениям Сибири.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dirty="0" smtClean="0">
                <a:solidFill>
                  <a:srgbClr val="F07DFC"/>
                </a:solidFill>
                <a:latin typeface="Involve Medium" panose="020B0502020202020204" pitchFamily="34" charset="0"/>
              </a:rPr>
              <a:t>Объединяет </a:t>
            </a:r>
            <a:r>
              <a:rPr lang="ru-RU" sz="2000" dirty="0">
                <a:solidFill>
                  <a:srgbClr val="F07DFC"/>
                </a:solidFill>
                <a:latin typeface="Involve Medium" panose="020B0502020202020204" pitchFamily="34" charset="0"/>
              </a:rPr>
              <a:t>в общую транспортную сеть реки, пролегающие на 70% территории России.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dirty="0" smtClean="0">
                <a:solidFill>
                  <a:srgbClr val="F07DFC"/>
                </a:solidFill>
                <a:latin typeface="Involve Medium" panose="020B0502020202020204" pitchFamily="34" charset="0"/>
              </a:rPr>
              <a:t>Для </a:t>
            </a:r>
            <a:r>
              <a:rPr lang="ru-RU" sz="2000" dirty="0">
                <a:solidFill>
                  <a:srgbClr val="F07DFC"/>
                </a:solidFill>
                <a:latin typeface="Involve Medium" panose="020B0502020202020204" pitchFamily="34" charset="0"/>
              </a:rPr>
              <a:t>многих северных регионов  -  единственный оптимальный транспортный маршрут. По  СМП осуществляется завоз товаров первой необходимости в города арктического побережья 29 регионов России.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dirty="0" smtClean="0">
                <a:solidFill>
                  <a:srgbClr val="F07DFC"/>
                </a:solidFill>
                <a:latin typeface="Involve Medium" panose="020B0502020202020204" pitchFamily="34" charset="0"/>
              </a:rPr>
              <a:t>Укрепление </a:t>
            </a:r>
            <a:r>
              <a:rPr lang="ru-RU" sz="2000" dirty="0">
                <a:solidFill>
                  <a:srgbClr val="F07DFC"/>
                </a:solidFill>
                <a:latin typeface="Involve Medium" panose="020B0502020202020204" pitchFamily="34" charset="0"/>
              </a:rPr>
              <a:t>международных связей:  дает возможность российским производителям выйти на рынки стран Юго- Восточной Азии и всего Азиатско-Тихоокеанского региона, существенно сокращает материальные и временные затраты на транзитные грузоперевозки европейских и азиатских стран.</a:t>
            </a:r>
          </a:p>
        </p:txBody>
      </p:sp>
    </p:spTree>
    <p:extLst>
      <p:ext uri="{BB962C8B-B14F-4D97-AF65-F5344CB8AC3E}">
        <p14:creationId xmlns:p14="http://schemas.microsoft.com/office/powerpoint/2010/main" val="26323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Равнобедренный треугольник 1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Значение Северного морского пути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20143" y="2128622"/>
            <a:ext cx="5854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07DFC"/>
                </a:solidFill>
                <a:latin typeface="Involve SemiBold" panose="020B0502020202020204" pitchFamily="34" charset="0"/>
              </a:rPr>
              <a:t>«Наша задача — сделать Северный морской путь конкурентным транспортным коридором </a:t>
            </a:r>
          </a:p>
          <a:p>
            <a:pPr algn="ctr"/>
            <a:r>
              <a:rPr lang="ru-RU" sz="2400" b="1" dirty="0">
                <a:solidFill>
                  <a:srgbClr val="F07DFC"/>
                </a:solidFill>
                <a:latin typeface="Involve SemiBold" panose="020B0502020202020204" pitchFamily="34" charset="0"/>
              </a:rPr>
              <a:t>глобального значения».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8" y="1947036"/>
            <a:ext cx="4668125" cy="3502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390" y="3851437"/>
            <a:ext cx="3171779" cy="237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Равнобедренный треугольник 1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 набирает обороты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7392" y="1403940"/>
            <a:ext cx="1159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«Несмотря на внешнее влияние, рост российского грузопотока по </a:t>
            </a:r>
            <a:r>
              <a:rPr lang="ru-RU" dirty="0" err="1" smtClean="0">
                <a:solidFill>
                  <a:srgbClr val="F07DFC"/>
                </a:solidFill>
                <a:latin typeface="Involve" panose="020B0502020202020204" pitchFamily="34" charset="0"/>
              </a:rPr>
              <a:t>Севморпути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 </a:t>
            </a: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наблюдался в течение всего прошлого года. По итогам 2022 года грузопоток по СМП за счет российских компаний вырос на 966 тыс. тонн. Прирост по сравнению с 2021 годом составил 3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%».</a:t>
            </a:r>
            <a:endParaRPr lang="ru-RU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r"/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             </a:t>
            </a:r>
            <a:r>
              <a:rPr lang="ru-RU" sz="1600" i="1" dirty="0">
                <a:solidFill>
                  <a:srgbClr val="F07DFC"/>
                </a:solidFill>
                <a:latin typeface="Involve" panose="020B0502020202020204" pitchFamily="34" charset="0"/>
              </a:rPr>
              <a:t>руководитель Дирекции </a:t>
            </a:r>
          </a:p>
          <a:p>
            <a:pPr algn="r"/>
            <a:r>
              <a:rPr lang="ru-RU" sz="1600" i="1" dirty="0">
                <a:solidFill>
                  <a:srgbClr val="F07DFC"/>
                </a:solidFill>
                <a:latin typeface="Involve" panose="020B0502020202020204" pitchFamily="34" charset="0"/>
              </a:rPr>
              <a:t>Северного морского пути </a:t>
            </a:r>
            <a:endParaRPr lang="ru-RU" sz="1600" i="1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1600" i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Вячеслав Рукша</a:t>
            </a:r>
            <a:endParaRPr lang="ru-RU" sz="1600" i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43633" y="3214372"/>
            <a:ext cx="788531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Основу грузопотока по СМП в 2022 году составили нефтегазовые инвестиционные проекты: </a:t>
            </a:r>
          </a:p>
          <a:p>
            <a:pPr marL="715963" indent="-268288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нефть и нефтепродукты - 7 224 </a:t>
            </a: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млн 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тонн, </a:t>
            </a:r>
          </a:p>
          <a:p>
            <a:pPr marL="715963" indent="-268288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СПГ и </a:t>
            </a:r>
            <a:r>
              <a:rPr lang="ru-RU" sz="1400" dirty="0" err="1">
                <a:solidFill>
                  <a:srgbClr val="F07DFC"/>
                </a:solidFill>
                <a:latin typeface="Involve" panose="020B0502020202020204" pitchFamily="34" charset="0"/>
              </a:rPr>
              <a:t>газоконденсат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 - 20 489 </a:t>
            </a: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млн тонн, </a:t>
            </a:r>
            <a:endParaRPr lang="ru-RU" sz="1400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marL="715963" indent="-268288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уголь - 295 тыс. 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тонн, </a:t>
            </a:r>
          </a:p>
          <a:p>
            <a:pPr marL="715963" indent="-268288">
              <a:buFont typeface="Wingdings" panose="05000000000000000000" pitchFamily="2" charset="2"/>
              <a:buChar char="Ø"/>
            </a:pPr>
            <a:r>
              <a:rPr lang="ru-RU" sz="1400" dirty="0" err="1" smtClean="0">
                <a:solidFill>
                  <a:srgbClr val="F07DFC"/>
                </a:solidFill>
                <a:latin typeface="Involve" panose="020B0502020202020204" pitchFamily="34" charset="0"/>
              </a:rPr>
              <a:t>рудоконцентрат</a:t>
            </a: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 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- 43,5 </a:t>
            </a: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тыс. тонн,</a:t>
            </a:r>
            <a:endParaRPr lang="ru-RU" sz="1400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marL="715963" indent="-268288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генеральные грузы </a:t>
            </a: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- 4 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248 </a:t>
            </a: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млн тонн.</a:t>
            </a:r>
          </a:p>
          <a:p>
            <a:pPr marL="447675"/>
            <a:endParaRPr lang="ru-RU" sz="1400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Всего в 2024 году атомные ледоколы «</a:t>
            </a:r>
            <a:r>
              <a:rPr lang="ru-RU" sz="1400" dirty="0" err="1">
                <a:solidFill>
                  <a:srgbClr val="F07DFC"/>
                </a:solidFill>
                <a:latin typeface="Involve" panose="020B0502020202020204" pitchFamily="34" charset="0"/>
              </a:rPr>
              <a:t>Атомфлота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» обеспечили 976 ледокольных проводок, в 2023 года 730 проводок судов, в 2022 года – 653 проводки.</a:t>
            </a:r>
          </a:p>
          <a:p>
            <a:endParaRPr lang="ru-RU" sz="1400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За 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2024 год грузопоток по </a:t>
            </a:r>
            <a:r>
              <a:rPr lang="ru-RU" sz="1400" dirty="0" err="1">
                <a:solidFill>
                  <a:srgbClr val="F07DFC"/>
                </a:solidFill>
                <a:latin typeface="Involve" panose="020B0502020202020204" pitchFamily="34" charset="0"/>
              </a:rPr>
              <a:t>Севморпути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 составил 37,89 млн тонн. Это превышает предыдущий рекордный результат более чем на 1,6 млн тонн.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14" y="2560083"/>
            <a:ext cx="3337543" cy="1876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4" y="4660922"/>
            <a:ext cx="3332798" cy="1890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886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путь: трудности развития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68" y="2083477"/>
            <a:ext cx="5721557" cy="3221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b="6252"/>
          <a:stretch/>
        </p:blipFill>
        <p:spPr>
          <a:xfrm>
            <a:off x="5994870" y="2083477"/>
            <a:ext cx="6130796" cy="3347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822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689" y="1393315"/>
            <a:ext cx="9698533" cy="5318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путь: трудности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4180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путь: трудности развития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782830"/>
              </p:ext>
            </p:extLst>
          </p:nvPr>
        </p:nvGraphicFramePr>
        <p:xfrm>
          <a:off x="876506" y="1849953"/>
          <a:ext cx="9402412" cy="3687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1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15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№</a:t>
                      </a:r>
                      <a:endParaRPr lang="ru-RU" sz="2000" b="1" kern="1200" dirty="0">
                        <a:solidFill>
                          <a:schemeClr val="bg1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Проблема</a:t>
                      </a:r>
                      <a:endParaRPr lang="ru-RU" sz="2000" b="1" kern="1200" dirty="0">
                        <a:solidFill>
                          <a:schemeClr val="bg1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1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Отсутствует законодательная база для освоения Арктики 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2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Отсутствует комплексный план развития Северного морского пути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3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Нехватка судов ледового класса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4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Необходимость масштабных инвестиций на регулярной основе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5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Создание единого оператора Северного морского пути 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6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Неразвитость портовой инфраструктуры 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7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Высокий уровень экологических рисков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931" y="4497879"/>
            <a:ext cx="3255546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5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541</Words>
  <Application>Microsoft Office PowerPoint</Application>
  <PresentationFormat>Широкоэкранный</PresentationFormat>
  <Paragraphs>76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Muller Narrow ExtraBold</vt:lpstr>
      <vt:lpstr>Muller Narrow Light</vt:lpstr>
      <vt:lpstr>Arial</vt:lpstr>
      <vt:lpstr>Calibri</vt:lpstr>
      <vt:lpstr>Calibri Light</vt:lpstr>
      <vt:lpstr>Corki</vt:lpstr>
      <vt:lpstr>Involve</vt:lpstr>
      <vt:lpstr>Involve Medium</vt:lpstr>
      <vt:lpstr>Involve SemiBold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146</cp:revision>
  <dcterms:created xsi:type="dcterms:W3CDTF">2024-09-03T11:38:10Z</dcterms:created>
  <dcterms:modified xsi:type="dcterms:W3CDTF">2025-01-24T06:38:21Z</dcterms:modified>
</cp:coreProperties>
</file>