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44" r:id="rId4"/>
    <p:sldId id="345" r:id="rId5"/>
    <p:sldId id="350" r:id="rId6"/>
    <p:sldId id="351" r:id="rId7"/>
    <p:sldId id="348" r:id="rId8"/>
    <p:sldId id="352" r:id="rId9"/>
    <p:sldId id="353" r:id="rId10"/>
    <p:sldId id="34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FC"/>
    <a:srgbClr val="569FF7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32384" y="2228671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сейчас!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19 сентября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32384" y="2228671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сейчас!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19 сентября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" b="5441"/>
          <a:stretch/>
        </p:blipFill>
        <p:spPr>
          <a:xfrm>
            <a:off x="8401121" y="3194896"/>
            <a:ext cx="2425197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653"/>
          <a:stretch/>
        </p:blipFill>
        <p:spPr>
          <a:xfrm>
            <a:off x="997642" y="1712169"/>
            <a:ext cx="7063766" cy="503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87" y="1307709"/>
            <a:ext cx="26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15" name="Picture 6" descr="Picture backgroun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30" y="5082084"/>
            <a:ext cx="2516314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65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12408"/>
            <a:ext cx="10587789" cy="5745592"/>
          </a:xfrm>
          <a:prstGeom prst="rect">
            <a:avLst/>
          </a:prstGeom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b="2309"/>
          <a:stretch/>
        </p:blipFill>
        <p:spPr>
          <a:xfrm>
            <a:off x="10090064" y="1399480"/>
            <a:ext cx="1809485" cy="1408604"/>
          </a:xfrm>
          <a:prstGeom prst="rect">
            <a:avLst/>
          </a:prstGeom>
          <a:ln>
            <a:noFill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9363808" y="3596054"/>
            <a:ext cx="2828192" cy="1890346"/>
          </a:xfrm>
          <a:prstGeom prst="wedgeRoundRectCallout">
            <a:avLst>
              <a:gd name="adj1" fmla="val -93393"/>
              <a:gd name="adj2" fmla="val 95053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31" y="3668255"/>
            <a:ext cx="2579346" cy="1719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7359161" y="638321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Involve Bold Oblique" panose="02000503040000020004" pitchFamily="2" charset="0"/>
              </a:rPr>
              <a:t>1938 год</a:t>
            </a:r>
            <a:endParaRPr lang="ru-RU" dirty="0">
              <a:solidFill>
                <a:schemeClr val="bg1"/>
              </a:solidFill>
              <a:latin typeface="Involve Bold Oblique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61547" y="2645400"/>
            <a:ext cx="3807654" cy="2964091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21867"/>
              </p:ext>
            </p:extLst>
          </p:nvPr>
        </p:nvGraphicFramePr>
        <p:xfrm>
          <a:off x="3894993" y="1614214"/>
          <a:ext cx="7877907" cy="508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969">
                  <a:extLst>
                    <a:ext uri="{9D8B030D-6E8A-4147-A177-3AD203B41FA5}">
                      <a16:colId xmlns:a16="http://schemas.microsoft.com/office/drawing/2014/main" val="766133896"/>
                    </a:ext>
                  </a:extLst>
                </a:gridCol>
                <a:gridCol w="2625969">
                  <a:extLst>
                    <a:ext uri="{9D8B030D-6E8A-4147-A177-3AD203B41FA5}">
                      <a16:colId xmlns:a16="http://schemas.microsoft.com/office/drawing/2014/main" val="2408227371"/>
                    </a:ext>
                  </a:extLst>
                </a:gridCol>
                <a:gridCol w="2625969">
                  <a:extLst>
                    <a:ext uri="{9D8B030D-6E8A-4147-A177-3AD203B41FA5}">
                      <a16:colId xmlns:a16="http://schemas.microsoft.com/office/drawing/2014/main" val="393207667"/>
                    </a:ext>
                  </a:extLst>
                </a:gridCol>
              </a:tblGrid>
              <a:tr h="10164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Мурманская область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253959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Involve Bold Oblique" panose="02000503040000020004" pitchFamily="2" charset="0"/>
                        </a:rPr>
                        <a:t>Площадь</a:t>
                      </a:r>
                      <a:endParaRPr lang="ru-RU" b="1" dirty="0">
                        <a:latin typeface="Involve Bold Oblique" panose="02000503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144,9 тыс. км²</a:t>
                      </a:r>
                      <a:endParaRPr lang="ru-RU" dirty="0">
                        <a:latin typeface="Involve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308817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Население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651 363 человек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877560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Административный центр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город Мурманск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036769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Гебр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5452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2050" name="Picture 2" descr="https://avatars.mds.yandex.net/get-entity_search/1922058/1154654927/S600xU_2x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64" y="5747269"/>
            <a:ext cx="713764" cy="8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237392" y="2845140"/>
            <a:ext cx="4646643" cy="3617207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52" y="1780046"/>
            <a:ext cx="1306728" cy="14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9459" y="2234435"/>
            <a:ext cx="1188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07DFC"/>
                </a:solidFill>
              </a:rPr>
              <a:t>Герб</a:t>
            </a:r>
          </a:p>
          <a:p>
            <a:pPr algn="ctr"/>
            <a:r>
              <a:rPr lang="ru-RU" sz="1100" dirty="0" smtClean="0">
                <a:solidFill>
                  <a:srgbClr val="F07DFC"/>
                </a:solidFill>
              </a:rPr>
              <a:t>муниципалитета</a:t>
            </a:r>
            <a:endParaRPr lang="ru-RU" sz="1100" dirty="0">
              <a:solidFill>
                <a:srgbClr val="F07DF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6918" y="14773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538" y="3020774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6917" y="48301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06099" y="198842"/>
            <a:ext cx="1144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Регламент</a:t>
            </a:r>
            <a:r>
              <a:rPr lang="ru-RU" sz="2799" b="1" dirty="0">
                <a:solidFill>
                  <a:srgbClr val="F05A28"/>
                </a:solidFill>
                <a:latin typeface="Muller Narrow Light" pitchFamily="2" charset="0"/>
              </a:rPr>
              <a:t> </a:t>
            </a:r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работы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311042" y="1255743"/>
            <a:ext cx="256219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ru-RU" altLang="ru-RU" sz="200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Организационный момент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158364" y="2158003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145266" y="3107908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186979" y="2103796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289612" y="3162115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829612" y="3697255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727120" y="2678351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685266" y="3647908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92140" y="2699656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569FF7"/>
                </a:solidFill>
                <a:latin typeface="Calibri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3118150" y="2212064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 smtClean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Работа </a:t>
            </a:r>
            <a:endParaRPr lang="ru-RU" altLang="ru-RU" sz="2000" b="0" dirty="0">
              <a:solidFill>
                <a:srgbClr val="569FF7"/>
              </a:solidFill>
              <a:latin typeface="Involve SemiBold" panose="02000503040000020004" pitchFamily="2" charset="0"/>
              <a:sym typeface="Arial"/>
            </a:endParaRPr>
          </a:p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в группах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6141677" y="1260699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Представление </a:t>
            </a:r>
            <a:r>
              <a:rPr lang="ru-RU" altLang="ru-RU" sz="2000" b="0" dirty="0" smtClean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результатов</a:t>
            </a:r>
            <a:endParaRPr lang="ru-RU" altLang="ru-RU" sz="2000" b="0" dirty="0">
              <a:solidFill>
                <a:srgbClr val="569FF7"/>
              </a:solidFill>
              <a:latin typeface="Involve SemiBold" panose="02000503040000020004" pitchFamily="2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9289612" y="2384562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Подведение </a:t>
            </a:r>
          </a:p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итогов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2932" y="3293965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4000" dirty="0" smtClean="0">
                <a:solidFill>
                  <a:srgbClr val="569FF7"/>
                </a:solidFill>
                <a:latin typeface="Muller Bold"/>
              </a:rPr>
              <a:t>01:00</a:t>
            </a:r>
            <a:endParaRPr lang="ru-RU" sz="4000" dirty="0">
              <a:solidFill>
                <a:srgbClr val="569FF7"/>
              </a:solidFill>
              <a:latin typeface="Muller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43720" y="4253520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569FF7"/>
                </a:solidFill>
                <a:latin typeface="Muller Bold"/>
              </a:rPr>
              <a:t>15:00</a:t>
            </a:r>
            <a:endParaRPr lang="ru-RU" dirty="0">
              <a:solidFill>
                <a:srgbClr val="569FF7"/>
              </a:solidFill>
              <a:latin typeface="Muller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4675" y="3189853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69FF7"/>
                </a:solidFill>
                <a:latin typeface="Muller Bold"/>
                <a:cs typeface="Arial" panose="020B0604020202020204" pitchFamily="34" charset="0"/>
              </a:rPr>
              <a:t>3:00</a:t>
            </a:r>
            <a:endParaRPr lang="ru-RU" sz="4000" b="1" dirty="0">
              <a:solidFill>
                <a:srgbClr val="569FF7"/>
              </a:solidFill>
              <a:latin typeface="Muller Bold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80849" y="4253521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4000" dirty="0" smtClean="0">
                <a:solidFill>
                  <a:srgbClr val="569FF7"/>
                </a:solidFill>
                <a:latin typeface="Muller Bold"/>
              </a:rPr>
              <a:t>01:00</a:t>
            </a:r>
            <a:endParaRPr lang="ru-RU" sz="4000" dirty="0">
              <a:solidFill>
                <a:srgbClr val="569FF7"/>
              </a:solidFill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5420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3890116" y="1340310"/>
            <a:ext cx="4345433" cy="3382727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6548" y="2010566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548" y="4361043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27866" y="1936930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27866" y="4287407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2207" y="5059130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392" y="2423109"/>
            <a:ext cx="614117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07DFC"/>
                </a:solidFill>
                <a:latin typeface="Involve Bold Oblique" panose="02000503040000020004" pitchFamily="2" charset="0"/>
              </a:rPr>
              <a:t>ПРАВИЛА НАПИСАНИЯ СИНКВЕЙНА</a:t>
            </a:r>
          </a:p>
          <a:p>
            <a:pPr algn="ctr"/>
            <a:endParaRPr lang="ru-RU" sz="900" b="1" dirty="0" smtClean="0">
              <a:solidFill>
                <a:srgbClr val="F07DFC"/>
              </a:solidFill>
              <a:latin typeface="Involve Bold Oblique" panose="02000503040000020004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07DFC"/>
                </a:solidFill>
                <a:latin typeface="Involve Bold Oblique" panose="02000503040000020004" pitchFamily="2" charset="0"/>
              </a:rPr>
              <a:t>1-я </a:t>
            </a:r>
            <a:r>
              <a:rPr lang="ru-RU" altLang="ru-RU" dirty="0">
                <a:solidFill>
                  <a:srgbClr val="F07DFC"/>
                </a:solidFill>
                <a:latin typeface="Involve Bold Oblique" panose="02000503040000020004" pitchFamily="2" charset="0"/>
              </a:rPr>
              <a:t>строка: ключевое слово или понятие, которое определит содержание.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07DFC"/>
                </a:solidFill>
                <a:latin typeface="Involve Bold Oblique" panose="02000503040000020004" pitchFamily="2" charset="0"/>
              </a:rPr>
              <a:t>2-я строка: два прилагательных, которые раскроют и опишут тему.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07DFC"/>
                </a:solidFill>
                <a:latin typeface="Involve Bold Oblique" panose="02000503040000020004" pitchFamily="2" charset="0"/>
              </a:rPr>
              <a:t>3-я строка: три глагола — действия в рамках заданной темы.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07DFC"/>
                </a:solidFill>
                <a:latin typeface="Involve Bold Oblique" panose="02000503040000020004" pitchFamily="2" charset="0"/>
              </a:rPr>
              <a:t>4-я строка: цельная фраза, которая определяет отношение к теме и глубже раскрывает суть.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07DFC"/>
                </a:solidFill>
                <a:latin typeface="Involve Bold Oblique" panose="02000503040000020004" pitchFamily="2" charset="0"/>
              </a:rPr>
              <a:t>5-я строка: слово-вывод, синоним первой строки</a:t>
            </a:r>
            <a:r>
              <a:rPr lang="ru-RU" altLang="ru-RU" dirty="0" smtClean="0">
                <a:solidFill>
                  <a:srgbClr val="F07DFC"/>
                </a:solidFill>
                <a:latin typeface="Involve Bold Oblique" panose="02000503040000020004" pitchFamily="2" charset="0"/>
              </a:rPr>
              <a:t>.</a:t>
            </a:r>
            <a:endParaRPr lang="ru-RU" altLang="ru-RU" dirty="0">
              <a:solidFill>
                <a:srgbClr val="F07DFC"/>
              </a:solidFill>
              <a:latin typeface="Involve Bold Oblique" panose="02000503040000020004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659" y="2185717"/>
            <a:ext cx="5502007" cy="37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16" y="1913885"/>
            <a:ext cx="621030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lnSpc>
                <a:spcPct val="115000"/>
              </a:lnSpc>
              <a:spcBef>
                <a:spcPts val="500"/>
              </a:spcBef>
              <a:tabLst>
                <a:tab pos="457200" algn="l"/>
              </a:tabLs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Мурманская область</a:t>
            </a:r>
          </a:p>
          <a:p>
            <a:pPr marL="0" lvl="1" algn="ctr">
              <a:lnSpc>
                <a:spcPct val="115000"/>
              </a:lnSpc>
              <a:spcBef>
                <a:spcPts val="500"/>
              </a:spcBef>
              <a:buSzPts val="1000"/>
              <a:tabLst>
                <a:tab pos="914400" algn="l"/>
              </a:tabLs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Суровая, заполярная</a:t>
            </a:r>
          </a:p>
          <a:p>
            <a:pPr marL="0" lvl="1" algn="ctr">
              <a:lnSpc>
                <a:spcPct val="115000"/>
              </a:lnSpc>
              <a:spcBef>
                <a:spcPts val="500"/>
              </a:spcBef>
              <a:buSzPts val="1000"/>
              <a:tabLst>
                <a:tab pos="914400" algn="l"/>
              </a:tabLs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Манит, впечатляет, закаляет</a:t>
            </a:r>
          </a:p>
          <a:p>
            <a:pPr marL="0" lvl="1" algn="ctr">
              <a:lnSpc>
                <a:spcPct val="115000"/>
              </a:lnSpc>
              <a:spcBef>
                <a:spcPts val="500"/>
              </a:spcBef>
              <a:buSzPts val="1000"/>
              <a:tabLst>
                <a:tab pos="914400" algn="l"/>
              </a:tabLs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Севере жить — значит быть сильным</a:t>
            </a:r>
          </a:p>
          <a:p>
            <a:pPr marL="0" lvl="1" algn="ctr">
              <a:lnSpc>
                <a:spcPct val="115000"/>
              </a:lnSpc>
              <a:spcBef>
                <a:spcPts val="500"/>
              </a:spcBef>
              <a:buSzPts val="1000"/>
              <a:tabLst>
                <a:tab pos="914400" algn="l"/>
              </a:tabLs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84" y="4406469"/>
            <a:ext cx="6096000" cy="1836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Северные, стойкие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Учимся, трудимся, гордимся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Выбрали свою судьбу — на Севере жить!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07DFC"/>
                </a:solidFill>
                <a:latin typeface="Involve Bold Oblique" panose="0200050304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41" y="1477328"/>
            <a:ext cx="351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9" y="4277569"/>
            <a:ext cx="3504989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25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226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Muller Bold</vt:lpstr>
      <vt:lpstr>Muller Narrow Light</vt:lpstr>
      <vt:lpstr>Arial</vt:lpstr>
      <vt:lpstr>Calibri</vt:lpstr>
      <vt:lpstr>Calibri Light</vt:lpstr>
      <vt:lpstr>Corki</vt:lpstr>
      <vt:lpstr>Involve</vt:lpstr>
      <vt:lpstr>Involve Bold Oblique</vt:lpstr>
      <vt:lpstr>Involve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128</cp:revision>
  <dcterms:created xsi:type="dcterms:W3CDTF">2024-09-03T11:38:10Z</dcterms:created>
  <dcterms:modified xsi:type="dcterms:W3CDTF">2025-09-12T10:03:50Z</dcterms:modified>
</cp:coreProperties>
</file>