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6" r:id="rId3"/>
    <p:sldId id="317" r:id="rId4"/>
    <p:sldId id="318" r:id="rId5"/>
    <p:sldId id="319" r:id="rId6"/>
    <p:sldId id="320" r:id="rId7"/>
    <p:sldId id="321" r:id="rId8"/>
    <p:sldId id="322" r:id="rId9"/>
    <p:sldId id="330" r:id="rId10"/>
    <p:sldId id="332" r:id="rId11"/>
    <p:sldId id="294" r:id="rId12"/>
    <p:sldId id="306" r:id="rId13"/>
    <p:sldId id="333" r:id="rId14"/>
    <p:sldId id="315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0" userDrawn="1">
          <p15:clr>
            <a:srgbClr val="A4A3A4"/>
          </p15:clr>
        </p15:guide>
        <p15:guide id="2" pos="302" userDrawn="1">
          <p15:clr>
            <a:srgbClr val="A4A3A4"/>
          </p15:clr>
        </p15:guide>
        <p15:guide id="3" pos="7401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3931" userDrawn="1">
          <p15:clr>
            <a:srgbClr val="A4A3A4"/>
          </p15:clr>
        </p15:guide>
        <p15:guide id="6" orient="horz" pos="149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9FF7"/>
    <a:srgbClr val="07D2E0"/>
    <a:srgbClr val="F07DFC"/>
    <a:srgbClr val="434242"/>
    <a:srgbClr val="806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27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426" y="108"/>
      </p:cViewPr>
      <p:guideLst>
        <p:guide orient="horz" pos="300"/>
        <p:guide pos="302"/>
        <p:guide pos="7401"/>
        <p:guide orient="horz" pos="4042"/>
        <p:guide pos="3931"/>
        <p:guide orient="horz" pos="149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3875A2-567B-4C1C-AA29-10EBEAF099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6E4A47-E039-4667-88CC-BC69AAC19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8A1F33-6E90-496E-BEE4-4F6D889710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1682D-5865-4D61-B25A-02EBE2A57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0516FD-AA43-47F0-B145-7CF7A888F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50457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E7CEF19-0C6D-4DAB-8FD8-E1127DA08E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6A8BF59-6485-4B02-BF37-EE34F061B0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F63658-2FF7-4554-AEA6-25FFA9F1B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3ABA3E5-9E7D-478F-A7D3-CEDCFD0C3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4CD91B-7AD4-4EE4-AE80-9DA14975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020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23BE3B1-72FE-46BA-A301-3A2E808E86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06EC889-094D-408C-AA0C-68DD1CED53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3A1F9B-578E-4713-A31F-933AA2F66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E7C12-02A0-4E55-8FE7-CB87FB881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DC289A-F897-4556-B413-744759430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712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7C84C-E797-46D3-B4AD-D9D258397E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C46F96E-4E7A-48C5-8325-3CA057D67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0DD66E-5BE5-4BE0-802B-A40F610AAE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261DF-2FE1-4C1A-957E-A22687A2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E92DC0-DBB3-4CE5-8B43-AC61B87BB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8916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425836-A7DC-483E-AC15-2F9F44345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E196043-9719-4067-9BA1-7EF1CDC217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40E36-05D5-4DD3-BB4C-640E71BB6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03021F-B335-4C74-9E28-80DCCB4B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615122-2D43-4A6E-93A2-2390B38D2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18689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39E3-0642-428E-AD23-8B8C48635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34C0B2-DD7A-46CD-97AE-C303BD36E0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3879FAE-8456-4763-A56A-67F1076DEF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F8E3B8-8467-4E8F-B510-DF1785A12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3E6453-98B5-45CE-A253-AC56205B9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92FB8B-E72F-425D-A249-C6BD59A9C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9892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6E5A00-EAB9-4EF2-85E2-F6EDA3D5DD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23B0879-962A-487C-9257-D4D3EC63B60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E444BFA-9E92-4C60-9BFD-A499E75D79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336787F-E0CB-4CB1-8041-AB2A3A5D7D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14179A0-FBB8-45F9-92EA-0AA286A637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0C9772-B0D4-4E76-82DE-5DA50D660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D3EDB-08AB-40B2-B261-77EABA179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24500DCE-8C9F-489A-8E16-C488B923C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7408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8062D-210F-4AC0-9D39-FDB7DE85D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C79F28-FBC8-4224-BDE8-72E4B5BA3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22F49B2-1B2D-4DCB-8303-41661AF2B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C5F114A-0B5B-4DCB-8287-A860C0F7B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801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3D671ED-2185-40E8-9984-02BE7E78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AA4747D-B498-45BD-9ACB-E3F2E2958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6239D08-7670-4E45-AEF3-799E24F0F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29041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217B0F-CBD3-4BEC-ABA5-E1D74D179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55018D-C4A5-442E-973D-188547FC4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4B69785-8151-412F-A5AA-E0411B1EFB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56C65B1-0A0E-46CF-8D38-71C53B6CF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E913BCE-634F-4593-8B14-E33401D22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A598A70-E813-4428-9EFE-26CFD589A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03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935C6F-1133-4B77-9638-28DC72017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58C2FD4-906C-4A41-A4D2-7600B85882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0C9207D-4B9B-4C4E-BE28-08FB69E83E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33AEAC0-E0A4-473D-A7DE-65881D14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3A25E-FEB4-448D-AA37-75A97EF7139C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199E39-DBEB-4FB0-989F-93333CE6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5538A7F-68CA-483A-AD35-5336CD3C9D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95618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B8154A-AC7F-4119-B276-28CF74A0B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F52D33-61BF-4082-B2F1-2C09DD15D8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4A022B-E4BC-4BF9-9136-F082610BA5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93A25E-FEB4-448D-AA37-75A97EF7139C}" type="datetimeFigureOut">
              <a:rPr lang="ru-RU" smtClean="0"/>
              <a:t>02.10.2025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222B9-5A18-4A45-84D7-55A269CF9B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A00063-E4A3-44F7-9A21-907075BD1C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70D94-87B4-4FB9-BB6E-AA1EB9D34AB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500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673600" y="2606627"/>
            <a:ext cx="75184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6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Кольское Заполярье - регион возможностей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539655" y="5754056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03 октября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91" y="350568"/>
            <a:ext cx="2784787" cy="7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7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566"/>
          <a:stretch/>
        </p:blipFill>
        <p:spPr bwMode="auto">
          <a:xfrm>
            <a:off x="5016089" y="0"/>
            <a:ext cx="717136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31" y="2"/>
            <a:ext cx="9708569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6708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07DFC"/>
                </a:solidFill>
                <a:latin typeface="Involve" panose="020B0502020202020204" pitchFamily="34" charset="0"/>
              </a:rPr>
              <a:t>Вопрос </a:t>
            </a:r>
            <a:r>
              <a:rPr lang="ru-RU" sz="3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8</a:t>
            </a:r>
            <a:endParaRPr lang="ru-RU" sz="36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10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01362" y="1380001"/>
            <a:ext cx="56270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Какой ключевой проект в сфере логистики должен увеличить железнодорожные мощности </a:t>
            </a:r>
            <a:endParaRPr lang="ru-RU" sz="36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до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110 млн тонн в год?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22" y="2548452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4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03938" cy="6629400"/>
          </a:xfrm>
          <a:prstGeom prst="rect">
            <a:avLst/>
          </a:prstGeom>
        </p:spPr>
      </p:pic>
      <p:sp>
        <p:nvSpPr>
          <p:cNvPr id="14" name="Равнобедренный треугольник 13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rot="10800000" flipV="1">
            <a:off x="0" y="6191250"/>
            <a:ext cx="12233394" cy="352917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 rot="10800000">
            <a:off x="0" y="6381750"/>
            <a:ext cx="12233394" cy="530848"/>
            <a:chOff x="0" y="1"/>
            <a:chExt cx="12192000" cy="1494119"/>
          </a:xfrm>
          <a:solidFill>
            <a:srgbClr val="569FF7"/>
          </a:solidFill>
        </p:grpSpPr>
        <p:sp>
          <p:nvSpPr>
            <p:cNvPr id="16" name="Параллелограмм 15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7" name="Равнобедренный треугольник 16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34308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876595"/>
          </a:xfrm>
          <a:prstGeom prst="rect">
            <a:avLst/>
          </a:prstGeom>
        </p:spPr>
      </p:pic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rot="10800000" flipV="1">
            <a:off x="0" y="6136652"/>
            <a:ext cx="12233394" cy="352917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 rot="10800000">
            <a:off x="0" y="6327152"/>
            <a:ext cx="12233394" cy="530848"/>
            <a:chOff x="0" y="1"/>
            <a:chExt cx="12192000" cy="1494119"/>
          </a:xfrm>
          <a:solidFill>
            <a:srgbClr val="569FF7"/>
          </a:solidFill>
        </p:grpSpPr>
        <p:sp>
          <p:nvSpPr>
            <p:cNvPr id="15" name="Параллелограмм 14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6" name="Равнобедренный треугольник 15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011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5725383"/>
          </a:xfrm>
          <a:prstGeom prst="rect">
            <a:avLst/>
          </a:prstGeom>
        </p:spPr>
      </p:pic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1FBFD784-EFC6-4C69-B47E-DB6D98F23082}"/>
              </a:ext>
            </a:extLst>
          </p:cNvPr>
          <p:cNvSpPr/>
          <p:nvPr/>
        </p:nvSpPr>
        <p:spPr>
          <a:xfrm rot="10800000" flipV="1">
            <a:off x="0" y="6136652"/>
            <a:ext cx="12233394" cy="352917"/>
          </a:xfrm>
          <a:prstGeom prst="triangle">
            <a:avLst>
              <a:gd name="adj" fmla="val 0"/>
            </a:avLst>
          </a:prstGeom>
          <a:solidFill>
            <a:srgbClr val="07D2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C63918D0-A996-4284-A7C2-5DFB7ED81637}"/>
              </a:ext>
            </a:extLst>
          </p:cNvPr>
          <p:cNvGrpSpPr/>
          <p:nvPr/>
        </p:nvGrpSpPr>
        <p:grpSpPr>
          <a:xfrm rot="10800000">
            <a:off x="0" y="6327152"/>
            <a:ext cx="12233394" cy="530848"/>
            <a:chOff x="0" y="1"/>
            <a:chExt cx="12192000" cy="1494119"/>
          </a:xfrm>
          <a:solidFill>
            <a:srgbClr val="569FF7"/>
          </a:solidFill>
        </p:grpSpPr>
        <p:sp>
          <p:nvSpPr>
            <p:cNvPr id="11" name="Параллелограмм 10">
              <a:extLst>
                <a:ext uri="{FF2B5EF4-FFF2-40B4-BE49-F238E27FC236}">
                  <a16:creationId xmlns:a16="http://schemas.microsoft.com/office/drawing/2014/main" id="{A5E85A59-0416-47B2-B399-EB2733693973}"/>
                </a:ext>
              </a:extLst>
            </p:cNvPr>
            <p:cNvSpPr/>
            <p:nvPr/>
          </p:nvSpPr>
          <p:spPr>
            <a:xfrm>
              <a:off x="0" y="1"/>
              <a:ext cx="12192000" cy="1014984"/>
            </a:xfrm>
            <a:prstGeom prst="parallelogram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bg1"/>
                </a:solidFill>
              </a:endParaRPr>
            </a:p>
          </p:txBody>
        </p:sp>
        <p:sp>
          <p:nvSpPr>
            <p:cNvPr id="12" name="Равнобедренный треугольник 11">
              <a:extLst>
                <a:ext uri="{FF2B5EF4-FFF2-40B4-BE49-F238E27FC236}">
                  <a16:creationId xmlns:a16="http://schemas.microsoft.com/office/drawing/2014/main" id="{DE9A76F1-0BD8-4770-A54F-9309E60B9322}"/>
                </a:ext>
              </a:extLst>
            </p:cNvPr>
            <p:cNvSpPr/>
            <p:nvPr/>
          </p:nvSpPr>
          <p:spPr>
            <a:xfrm flipV="1">
              <a:off x="0" y="1014985"/>
              <a:ext cx="12115800" cy="479135"/>
            </a:xfrm>
            <a:prstGeom prst="triangle">
              <a:avLst>
                <a:gd name="adj" fmla="val 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416676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E6987AD-2980-47B6-80FE-E50CE24B7E8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69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D1FCC21-3F9D-49B4-8246-F0134A6777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2" b="16509"/>
          <a:stretch>
            <a:fillRect/>
          </a:stretch>
        </p:blipFill>
        <p:spPr>
          <a:xfrm>
            <a:off x="0" y="114300"/>
            <a:ext cx="8454792" cy="6743700"/>
          </a:xfrm>
          <a:custGeom>
            <a:avLst/>
            <a:gdLst>
              <a:gd name="connsiteX0" fmla="*/ 0 w 8454792"/>
              <a:gd name="connsiteY0" fmla="*/ 0 h 6743700"/>
              <a:gd name="connsiteX1" fmla="*/ 8454792 w 8454792"/>
              <a:gd name="connsiteY1" fmla="*/ 0 h 6743700"/>
              <a:gd name="connsiteX2" fmla="*/ 8454792 w 8454792"/>
              <a:gd name="connsiteY2" fmla="*/ 6743700 h 6743700"/>
              <a:gd name="connsiteX3" fmla="*/ 0 w 8454792"/>
              <a:gd name="connsiteY3" fmla="*/ 6743700 h 6743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54792" h="6743700">
                <a:moveTo>
                  <a:pt x="0" y="0"/>
                </a:moveTo>
                <a:lnTo>
                  <a:pt x="8454792" y="0"/>
                </a:lnTo>
                <a:lnTo>
                  <a:pt x="8454792" y="6743700"/>
                </a:lnTo>
                <a:lnTo>
                  <a:pt x="0" y="6743700"/>
                </a:lnTo>
                <a:close/>
              </a:path>
            </a:pathLst>
          </a:cu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01D262C-8231-48A8-8255-E5B9E53F12B1}"/>
              </a:ext>
            </a:extLst>
          </p:cNvPr>
          <p:cNvSpPr txBox="1"/>
          <p:nvPr/>
        </p:nvSpPr>
        <p:spPr>
          <a:xfrm>
            <a:off x="4673600" y="2606627"/>
            <a:ext cx="75184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ru-RU" sz="4600" b="1" dirty="0">
                <a:solidFill>
                  <a:schemeClr val="bg1"/>
                </a:solidFill>
                <a:latin typeface="Involve" panose="020B0502020202020204" pitchFamily="34" charset="0"/>
              </a:rPr>
              <a:t>Кольское Заполярье - регион возможностей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C80CDE3-F3B7-4822-8638-38A805FED580}"/>
              </a:ext>
            </a:extLst>
          </p:cNvPr>
          <p:cNvSpPr txBox="1"/>
          <p:nvPr/>
        </p:nvSpPr>
        <p:spPr>
          <a:xfrm>
            <a:off x="9539655" y="5754056"/>
            <a:ext cx="233484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Involve" panose="020B0502020202020204" pitchFamily="34" charset="0"/>
              </a:rPr>
              <a:t>03 октября 2025 года</a:t>
            </a:r>
            <a:endParaRPr lang="ru-RU" sz="1600" dirty="0">
              <a:solidFill>
                <a:schemeClr val="bg1"/>
              </a:solidFill>
              <a:latin typeface="Involve" panose="020B0502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F1E418-BAC7-4FA9-B70B-460A77ADD1EF}"/>
              </a:ext>
            </a:extLst>
          </p:cNvPr>
          <p:cNvSpPr txBox="1"/>
          <p:nvPr/>
        </p:nvSpPr>
        <p:spPr>
          <a:xfrm>
            <a:off x="10190185" y="6013639"/>
            <a:ext cx="177641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Corki" panose="00000500000000000000" pitchFamily="2" charset="-52"/>
              </a:rPr>
              <a:t>#</a:t>
            </a:r>
            <a:r>
              <a:rPr lang="ru-RU" sz="2400" dirty="0" err="1">
                <a:solidFill>
                  <a:schemeClr val="bg1"/>
                </a:solidFill>
                <a:latin typeface="Corki" panose="00000500000000000000" pitchFamily="2" charset="-52"/>
              </a:rPr>
              <a:t>насевережить</a:t>
            </a:r>
            <a:endParaRPr lang="ru-RU" sz="2400" dirty="0">
              <a:solidFill>
                <a:schemeClr val="bg1"/>
              </a:solidFill>
              <a:latin typeface="Corki" panose="00000500000000000000" pitchFamily="2" charset="-52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F31E59F-99A0-46F9-8578-481E47D712D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791" y="350568"/>
            <a:ext cx="2784787" cy="775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31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1303"/>
          <a:stretch/>
        </p:blipFill>
        <p:spPr bwMode="auto">
          <a:xfrm>
            <a:off x="3014674" y="0"/>
            <a:ext cx="917732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08569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B0A173-28B3-4B6F-8561-E842A4944ADC}"/>
              </a:ext>
            </a:extLst>
          </p:cNvPr>
          <p:cNvSpPr txBox="1"/>
          <p:nvPr/>
        </p:nvSpPr>
        <p:spPr>
          <a:xfrm>
            <a:off x="175847" y="2310062"/>
            <a:ext cx="580292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ВИКТОРИНА </a:t>
            </a:r>
            <a:endParaRPr lang="ru-RU" sz="36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«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Знатоки региона»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35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r="34851"/>
          <a:stretch/>
        </p:blipFill>
        <p:spPr>
          <a:xfrm>
            <a:off x="7042638" y="2"/>
            <a:ext cx="5131165" cy="68580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31" y="2"/>
            <a:ext cx="9708569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6708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07DFC"/>
                </a:solidFill>
                <a:latin typeface="Involve" panose="020B0502020202020204" pitchFamily="34" charset="0"/>
              </a:rPr>
              <a:t>Вопрос 1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3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200613" y="1986890"/>
            <a:ext cx="484202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Как называется стратегический план развития Мурманской области?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164DEB-B7F1-E94D-B1CE-6F485B98C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68" y="2389253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46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703"/>
          <a:stretch/>
        </p:blipFill>
        <p:spPr bwMode="auto">
          <a:xfrm>
            <a:off x="3475671" y="2"/>
            <a:ext cx="8657189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31" y="2"/>
            <a:ext cx="9708569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6708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07DFC"/>
                </a:solidFill>
                <a:latin typeface="Involve" panose="020B0502020202020204" pitchFamily="34" charset="0"/>
              </a:rPr>
              <a:t>Вопрос </a:t>
            </a:r>
            <a:r>
              <a:rPr lang="ru-RU" sz="3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2</a:t>
            </a:r>
            <a:endParaRPr lang="ru-RU" sz="36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4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856247" y="1624044"/>
            <a:ext cx="556446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Какой перспективный металл, используемый в аккумуляторах, будут добывать </a:t>
            </a:r>
            <a:endParaRPr lang="ru-RU" sz="36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Мурманской области?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F164DEB-B7F1-E94D-B1CE-6F485B98C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68" y="2389253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24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Picture background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953" y="0"/>
            <a:ext cx="1024466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31" y="2"/>
            <a:ext cx="9708569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6708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07DFC"/>
                </a:solidFill>
                <a:latin typeface="Involve" panose="020B0502020202020204" pitchFamily="34" charset="0"/>
              </a:rPr>
              <a:t>Вопрос </a:t>
            </a:r>
            <a:r>
              <a:rPr lang="ru-RU" sz="3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3</a:t>
            </a:r>
            <a:endParaRPr lang="ru-RU" sz="36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5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054807" y="1452635"/>
            <a:ext cx="51197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Как называется главный заполярный университет, который должен базой подготовки кадров для Арктики? 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1309710-D531-304D-AE08-EFC2FD4A1B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411" y="2400203"/>
            <a:ext cx="1125511" cy="1125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136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" t="11238" r="13310"/>
          <a:stretch/>
        </p:blipFill>
        <p:spPr bwMode="auto">
          <a:xfrm>
            <a:off x="3877042" y="2"/>
            <a:ext cx="83149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31" y="2"/>
            <a:ext cx="9708569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6708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07DFC"/>
                </a:solidFill>
                <a:latin typeface="Involve" panose="020B0502020202020204" pitchFamily="34" charset="0"/>
              </a:rPr>
              <a:t>Вопрос </a:t>
            </a:r>
            <a:r>
              <a:rPr lang="ru-RU" sz="3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4</a:t>
            </a:r>
            <a:endParaRPr lang="ru-RU" sz="36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6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1767254" y="1025161"/>
            <a:ext cx="570620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Какой новый современный вид спорта, сочетающий цифровые технологии и физическую активность, планируют развивать </a:t>
            </a:r>
            <a:endParaRPr lang="ru-RU" sz="36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Мурманской области?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6379" y="2474979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947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Picture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714" y="2"/>
            <a:ext cx="10291674" cy="685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31" y="2"/>
            <a:ext cx="9708569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6708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07DFC"/>
                </a:solidFill>
                <a:latin typeface="Involve" panose="020B0502020202020204" pitchFamily="34" charset="0"/>
              </a:rPr>
              <a:t>Вопрос </a:t>
            </a:r>
            <a:r>
              <a:rPr lang="ru-RU" sz="3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5</a:t>
            </a:r>
            <a:endParaRPr lang="ru-RU" sz="36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7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235782" y="1549350"/>
            <a:ext cx="51409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Как называется программа, которая помогает молодым специалистам </a:t>
            </a:r>
            <a:endParaRPr lang="ru-RU" sz="36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и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выпускникам вернуться на Север?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22" y="2548452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6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822"/>
          <a:stretch/>
        </p:blipFill>
        <p:spPr bwMode="auto">
          <a:xfrm>
            <a:off x="5190157" y="-2"/>
            <a:ext cx="7001844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31" y="2"/>
            <a:ext cx="9708569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6708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07DFC"/>
                </a:solidFill>
                <a:latin typeface="Involve" panose="020B0502020202020204" pitchFamily="34" charset="0"/>
              </a:rPr>
              <a:t>Вопрос </a:t>
            </a:r>
            <a:r>
              <a:rPr lang="ru-RU" sz="3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6</a:t>
            </a:r>
            <a:endParaRPr lang="ru-RU" sz="36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8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200613" y="1505389"/>
            <a:ext cx="48420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Какое название носят новые общественные пространства для молодежи, занятия творчеством </a:t>
            </a:r>
            <a:endParaRPr lang="ru-RU" sz="36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и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спортом?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22" y="2548452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74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icture backgrou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8580"/>
          <a:stretch/>
        </p:blipFill>
        <p:spPr bwMode="auto">
          <a:xfrm>
            <a:off x="3458256" y="2"/>
            <a:ext cx="8715549" cy="685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231" y="2"/>
            <a:ext cx="9708569" cy="68580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C567C77-E1F5-B046-BA27-CDE1EB8EB7EF}"/>
              </a:ext>
            </a:extLst>
          </p:cNvPr>
          <p:cNvSpPr/>
          <p:nvPr/>
        </p:nvSpPr>
        <p:spPr>
          <a:xfrm>
            <a:off x="334108" y="189416"/>
            <a:ext cx="67085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07DFC"/>
                </a:solidFill>
                <a:latin typeface="Involve" panose="020B0502020202020204" pitchFamily="34" charset="0"/>
              </a:rPr>
              <a:t>Вопрос </a:t>
            </a:r>
            <a:r>
              <a:rPr lang="ru-RU" sz="3600" b="1" dirty="0" smtClean="0">
                <a:solidFill>
                  <a:srgbClr val="F07DFC"/>
                </a:solidFill>
                <a:latin typeface="Involve" panose="020B0502020202020204" pitchFamily="34" charset="0"/>
              </a:rPr>
              <a:t>7</a:t>
            </a:r>
            <a:endParaRPr lang="ru-RU" sz="3600" b="1" dirty="0">
              <a:solidFill>
                <a:srgbClr val="F07DFC"/>
              </a:solidFill>
              <a:latin typeface="Involve" panose="020B0502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8D8E1A3-B80A-274C-9B65-C3746CA77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EA689C-0428-2041-A422-96CC7CA87939}" type="slidenum">
              <a:rPr lang="ru-RU" smtClean="0"/>
              <a:t>9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18947" y="1380001"/>
            <a:ext cx="52841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Назовите не менее 3 ТОП-направлений подготовки </a:t>
            </a:r>
            <a:endParaRPr lang="ru-RU" sz="36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в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Мурманском арктическом университете, связанных </a:t>
            </a:r>
            <a:endParaRPr lang="ru-RU" sz="3600" b="1" dirty="0" smtClean="0">
              <a:solidFill>
                <a:srgbClr val="569FF7"/>
              </a:solidFill>
              <a:latin typeface="Involve" panose="020B0502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srgbClr val="569FF7"/>
                </a:solidFill>
                <a:latin typeface="Involve" panose="020B0502020202020204" pitchFamily="34" charset="0"/>
              </a:rPr>
              <a:t>с </a:t>
            </a:r>
            <a:r>
              <a:rPr lang="ru-RU" sz="3600" b="1" dirty="0">
                <a:solidFill>
                  <a:srgbClr val="569FF7"/>
                </a:solidFill>
                <a:latin typeface="Involve" panose="020B0502020202020204" pitchFamily="34" charset="0"/>
              </a:rPr>
              <a:t>Арктикой. </a:t>
            </a:r>
            <a:endParaRPr lang="ru-RU" sz="3600" b="1" dirty="0">
              <a:solidFill>
                <a:srgbClr val="569FF7"/>
              </a:solidFill>
              <a:latin typeface="Involve" panose="020B0502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E075063-462D-1940-82D1-B6C9E28A86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022" y="2548452"/>
            <a:ext cx="1028798" cy="1028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18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945</TotalTime>
  <Words>166</Words>
  <Application>Microsoft Office PowerPoint</Application>
  <PresentationFormat>Широкоэкранный</PresentationFormat>
  <Paragraphs>39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Corki</vt:lpstr>
      <vt:lpstr>Involve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Ezer nus</dc:creator>
  <cp:lastModifiedBy>Пользователь Windows</cp:lastModifiedBy>
  <cp:revision>61</cp:revision>
  <dcterms:created xsi:type="dcterms:W3CDTF">2024-09-03T11:38:10Z</dcterms:created>
  <dcterms:modified xsi:type="dcterms:W3CDTF">2025-10-02T12:26:40Z</dcterms:modified>
</cp:coreProperties>
</file>