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24" r:id="rId3"/>
    <p:sldId id="375" r:id="rId4"/>
    <p:sldId id="358" r:id="rId5"/>
    <p:sldId id="377" r:id="rId6"/>
    <p:sldId id="385" r:id="rId7"/>
    <p:sldId id="388" r:id="rId8"/>
    <p:sldId id="386" r:id="rId9"/>
    <p:sldId id="360" r:id="rId10"/>
    <p:sldId id="344" r:id="rId11"/>
    <p:sldId id="349" r:id="rId12"/>
    <p:sldId id="383" r:id="rId13"/>
    <p:sldId id="389" r:id="rId14"/>
    <p:sldId id="334" r:id="rId15"/>
    <p:sldId id="3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DFC"/>
    <a:srgbClr val="569FF7"/>
    <a:srgbClr val="07D2E0"/>
    <a:srgbClr val="8061FF"/>
    <a:srgbClr val="43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6" autoAdjust="0"/>
  </p:normalViewPr>
  <p:slideViewPr>
    <p:cSldViewPr snapToGrid="0" showGuides="1">
      <p:cViewPr varScale="1">
        <p:scale>
          <a:sx n="109" d="100"/>
          <a:sy n="109" d="100"/>
        </p:scale>
        <p:origin x="636" y="102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20974-CD81-4E93-8173-1B48071FE59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D62ED-17D0-4F63-979D-8C559288B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58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D62ED-17D0-4F63-979D-8C559288B2B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5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.wdp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атомная электростанция</a:t>
            </a:r>
          </a:p>
        </p:txBody>
      </p:sp>
      <p:pic>
        <p:nvPicPr>
          <p:cNvPr id="15" name="Picture 2" descr=" Кольская АЭС — самая северная АЭС Европы и первая атомная станция в СССР построенная за Полярным кругом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49" y="1382040"/>
            <a:ext cx="4585829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18" name="Picture 6" descr="&#10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4865" y="3341475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Picture 4" descr="&#10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982" y="1382040"/>
            <a:ext cx="4585830" cy="30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4181" y="1823732"/>
            <a:ext cx="5381100" cy="3394009"/>
          </a:xfrm>
          <a:prstGeom prst="rect">
            <a:avLst/>
          </a:prstGeom>
        </p:spPr>
      </p:pic>
      <p:pic>
        <p:nvPicPr>
          <p:cNvPr id="6154" name="Picture 10" descr="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77" y="5037741"/>
            <a:ext cx="3723638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8" y="1133983"/>
            <a:ext cx="351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Кольская ветряная электростанция (ВЭС)</a:t>
            </a:r>
          </a:p>
        </p:txBody>
      </p:sp>
      <p:pic>
        <p:nvPicPr>
          <p:cNvPr id="6148" name="Picture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" y="5037741"/>
            <a:ext cx="3250951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0" name="Picture 6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611" y="5037741"/>
            <a:ext cx="3438805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6152" name="Picture 8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84" y="973845"/>
            <a:ext cx="3782466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240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Задание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«Плюс-минус-интересно»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45777" y="13820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Ветряная </a:t>
            </a:r>
            <a:r>
              <a:rPr lang="ru-RU" b="1" dirty="0">
                <a:solidFill>
                  <a:srgbClr val="F07DFC"/>
                </a:solidFill>
                <a:latin typeface="Involve" panose="020B0502020202020204" pitchFamily="34" charset="0"/>
              </a:rPr>
              <a:t>электростанция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6" y="4610920"/>
            <a:ext cx="1050968" cy="20639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08" y="4512533"/>
            <a:ext cx="1228809" cy="22607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0777" y="2499888"/>
            <a:ext cx="2734408" cy="147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Плюсы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479431" y="1751372"/>
            <a:ext cx="1872761" cy="7217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412482" y="1715319"/>
            <a:ext cx="2222990" cy="6937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5878320" y="1747624"/>
            <a:ext cx="2678" cy="7084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62" y="4610920"/>
            <a:ext cx="2700000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84" y="4610920"/>
            <a:ext cx="2698682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sp>
        <p:nvSpPr>
          <p:cNvPr id="29" name="Прямоугольник 28"/>
          <p:cNvSpPr/>
          <p:nvPr/>
        </p:nvSpPr>
        <p:spPr>
          <a:xfrm>
            <a:off x="4526573" y="2503291"/>
            <a:ext cx="2734408" cy="147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Минусы </a:t>
            </a:r>
            <a:endParaRPr lang="ru-RU" sz="28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600009" y="2499884"/>
            <a:ext cx="2734408" cy="1473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Интересно  </a:t>
            </a:r>
            <a:endParaRPr lang="ru-RU" sz="2800" b="1" dirty="0" smtClean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095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69617" y="1396258"/>
            <a:ext cx="1194216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27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Группа 1. «Гидроэнергетика — главное и самое перспективное направление для Мурманской области».</a:t>
            </a:r>
          </a:p>
          <a:p>
            <a:pPr marL="4127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Группа 2. «Атомная энергетика — главный и самый надежный гарант </a:t>
            </a:r>
            <a:r>
              <a:rPr lang="ru-RU" dirty="0" err="1">
                <a:solidFill>
                  <a:srgbClr val="F07DFC"/>
                </a:solidFill>
                <a:latin typeface="Involve" panose="020B0502020202020204" pitchFamily="34" charset="0"/>
              </a:rPr>
              <a:t>энергобезопасности</a:t>
            </a: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 региона».</a:t>
            </a:r>
          </a:p>
          <a:p>
            <a:pPr marL="41275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F07DFC"/>
                </a:solidFill>
                <a:latin typeface="Involve" panose="020B0502020202020204" pitchFamily="34" charset="0"/>
              </a:rPr>
              <a:t>Группа 3. «Энергия ветра – будущее энергетики Арктики»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области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161130" y="5947937"/>
            <a:ext cx="2562195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</a:lstStyle>
          <a:p>
            <a:pPr marL="0" lvl="1" algn="ctr"/>
            <a:r>
              <a:rPr lang="ru-RU" altLang="ru-RU" sz="2000" dirty="0">
                <a:solidFill>
                  <a:srgbClr val="569FF7"/>
                </a:solidFill>
                <a:latin typeface="Involve SemiBold" panose="02000503040000020004" pitchFamily="2" charset="0"/>
                <a:sym typeface="Arial"/>
              </a:rPr>
              <a:t>Организационный момент</a:t>
            </a: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112086" y="2807053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3098988" y="3756958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140701" y="2752846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9243334" y="3811165"/>
            <a:ext cx="2880000" cy="2880000"/>
          </a:xfrm>
          <a:prstGeom prst="ellipse">
            <a:avLst/>
          </a:prstGeom>
          <a:solidFill>
            <a:srgbClr val="569FF7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solidFill>
                  <a:srgbClr val="0082C8"/>
                </a:solidFill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9783334" y="4346305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680842" y="3327401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3638988" y="4296958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569FF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7FC48982-413A-6840-A892-DB1252467E05}"/>
              </a:ext>
            </a:extLst>
          </p:cNvPr>
          <p:cNvSpPr/>
          <p:nvPr/>
        </p:nvSpPr>
        <p:spPr>
          <a:xfrm>
            <a:off x="645862" y="3348706"/>
            <a:ext cx="1800000" cy="18000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569FF7"/>
                </a:solidFill>
                <a:latin typeface="Calibri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69FF7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3071872" y="2861114"/>
            <a:ext cx="2948666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sz="2000" b="0" dirty="0" smtClean="0">
                <a:solidFill>
                  <a:srgbClr val="569FF7"/>
                </a:solidFill>
                <a:latin typeface="Involve SemiBold" panose="02000503040000020004" pitchFamily="2" charset="0"/>
                <a:sym typeface="Arial"/>
              </a:rPr>
              <a:t>Работа </a:t>
            </a:r>
            <a:endParaRPr lang="ru-RU" altLang="ru-RU" sz="2000" b="0" dirty="0">
              <a:solidFill>
                <a:srgbClr val="569FF7"/>
              </a:solidFill>
              <a:latin typeface="Involve SemiBold" panose="02000503040000020004" pitchFamily="2" charset="0"/>
              <a:sym typeface="Arial"/>
            </a:endParaRPr>
          </a:p>
          <a:p>
            <a:pPr lvl="1"/>
            <a:r>
              <a:rPr lang="ru-RU" altLang="ru-RU" sz="2000" b="0" dirty="0">
                <a:solidFill>
                  <a:srgbClr val="569FF7"/>
                </a:solidFill>
                <a:latin typeface="Involve SemiBold" panose="02000503040000020004" pitchFamily="2" charset="0"/>
                <a:sym typeface="Arial"/>
              </a:rPr>
              <a:t>в группах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6183352" y="5944799"/>
            <a:ext cx="2948666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sz="2000" b="0" dirty="0">
                <a:solidFill>
                  <a:srgbClr val="569FF7"/>
                </a:solidFill>
                <a:latin typeface="Involve SemiBold" panose="02000503040000020004" pitchFamily="2" charset="0"/>
                <a:sym typeface="Arial"/>
              </a:rPr>
              <a:t>Представление </a:t>
            </a:r>
            <a:r>
              <a:rPr lang="ru-RU" altLang="ru-RU" sz="2000" b="0" dirty="0" smtClean="0">
                <a:solidFill>
                  <a:srgbClr val="569FF7"/>
                </a:solidFill>
                <a:latin typeface="Involve SemiBold" panose="02000503040000020004" pitchFamily="2" charset="0"/>
                <a:sym typeface="Arial"/>
              </a:rPr>
              <a:t>результатов</a:t>
            </a:r>
            <a:endParaRPr lang="ru-RU" altLang="ru-RU" sz="2000" b="0" dirty="0">
              <a:solidFill>
                <a:srgbClr val="569FF7"/>
              </a:solidFill>
              <a:latin typeface="Involve SemiBold" panose="02000503040000020004" pitchFamily="2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39BEABA-BBAE-4F84-A445-791D50902460}"/>
              </a:ext>
            </a:extLst>
          </p:cNvPr>
          <p:cNvSpPr txBox="1"/>
          <p:nvPr/>
        </p:nvSpPr>
        <p:spPr>
          <a:xfrm>
            <a:off x="9243334" y="3033612"/>
            <a:ext cx="2948666" cy="666849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bg1"/>
                </a:solidFill>
                <a:latin typeface="Akrobat Light" panose="00000500000000000000" pitchFamily="2" charset="-52"/>
                <a:ea typeface="Muller Bold"/>
                <a:cs typeface="Arial" panose="020B0604020202020204" pitchFamily="34" charset="0"/>
              </a:defRPr>
            </a:lvl1pPr>
            <a:lvl2pPr marL="0" lvl="1" algn="ctr">
              <a:defRPr b="1">
                <a:solidFill>
                  <a:srgbClr val="6F121D"/>
                </a:solidFill>
              </a:defRPr>
            </a:lvl2pPr>
          </a:lstStyle>
          <a:p>
            <a:pPr lvl="1"/>
            <a:r>
              <a:rPr lang="ru-RU" altLang="ru-RU" sz="2000" b="0" dirty="0">
                <a:solidFill>
                  <a:srgbClr val="569FF7"/>
                </a:solidFill>
                <a:latin typeface="Involve SemiBold" panose="02000503040000020004" pitchFamily="2" charset="0"/>
                <a:sym typeface="Arial"/>
              </a:rPr>
              <a:t>Подведение </a:t>
            </a:r>
          </a:p>
          <a:p>
            <a:pPr lvl="1"/>
            <a:r>
              <a:rPr lang="ru-RU" altLang="ru-RU" sz="2000" b="0" dirty="0">
                <a:solidFill>
                  <a:srgbClr val="569FF7"/>
                </a:solidFill>
                <a:latin typeface="Involve SemiBold" panose="02000503040000020004" pitchFamily="2" charset="0"/>
                <a:sym typeface="Arial"/>
              </a:rPr>
              <a:t>итогов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6654" y="3943015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sz="4000" dirty="0" smtClean="0">
                <a:solidFill>
                  <a:srgbClr val="569FF7"/>
                </a:solidFill>
                <a:latin typeface="Muller Bold"/>
              </a:rPr>
              <a:t>01:00</a:t>
            </a:r>
            <a:endParaRPr lang="ru-RU" sz="4000" dirty="0">
              <a:solidFill>
                <a:srgbClr val="569FF7"/>
              </a:solidFill>
              <a:latin typeface="Muller Bold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40110" y="4902570"/>
            <a:ext cx="12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40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rgbClr val="569FF7"/>
                </a:solidFill>
                <a:latin typeface="Muller Bold"/>
              </a:rPr>
              <a:t>3:00</a:t>
            </a:r>
            <a:endParaRPr lang="ru-RU" dirty="0">
              <a:solidFill>
                <a:srgbClr val="569FF7"/>
              </a:solidFill>
              <a:latin typeface="Muller Bold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028397" y="3838903"/>
            <a:ext cx="12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569FF7"/>
                </a:solidFill>
                <a:latin typeface="Muller Bold"/>
                <a:cs typeface="Arial" panose="020B0604020202020204" pitchFamily="34" charset="0"/>
              </a:rPr>
              <a:t>2:00</a:t>
            </a:r>
            <a:endParaRPr lang="ru-RU" sz="4000" b="1" dirty="0">
              <a:solidFill>
                <a:srgbClr val="569FF7"/>
              </a:solidFill>
              <a:latin typeface="Muller Bold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34571" y="4902571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3200" b="1">
                <a:solidFill>
                  <a:srgbClr val="6F121D"/>
                </a:solidFill>
                <a:latin typeface="Akrobat Black" panose="00000A00000000000000" pitchFamily="2" charset="-52"/>
                <a:cs typeface="Arial" panose="020B0604020202020204" pitchFamily="34" charset="0"/>
              </a:defRPr>
            </a:lvl1pPr>
          </a:lstStyle>
          <a:p>
            <a:r>
              <a:rPr lang="ru-RU" sz="4000" dirty="0" smtClean="0">
                <a:solidFill>
                  <a:srgbClr val="569FF7"/>
                </a:solidFill>
                <a:latin typeface="Muller Bold"/>
              </a:rPr>
              <a:t>01:00</a:t>
            </a:r>
            <a:endParaRPr lang="ru-RU" sz="4000" dirty="0">
              <a:solidFill>
                <a:srgbClr val="569FF7"/>
              </a:solidFill>
              <a:latin typeface="Muller Bold"/>
            </a:endParaRPr>
          </a:p>
        </p:txBody>
      </p:sp>
    </p:spTree>
    <p:extLst>
      <p:ext uri="{BB962C8B-B14F-4D97-AF65-F5344CB8AC3E}">
        <p14:creationId xmlns:p14="http://schemas.microsoft.com/office/powerpoint/2010/main" val="2090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37392" y="266883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Ключевые проекты ТОР и АЗРФ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5" name="Равнобедренный треугольник 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8" name="Параллелограмм 7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Равнобедренный треугольник 8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40752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Нужно 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ли экономить электроэнергию?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3480319" y="3461658"/>
            <a:ext cx="5183122" cy="3306863"/>
            <a:chOff x="477229" y="137019"/>
            <a:chExt cx="11201525" cy="679236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7C5B176-3FE2-466C-9110-652A44547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355" y="1881895"/>
              <a:ext cx="2531033" cy="500176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A539DD3-D8C3-4B6C-BBCF-D9E5F85C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469" y="1927615"/>
              <a:ext cx="2457141" cy="5001768"/>
            </a:xfrm>
            <a:prstGeom prst="rect">
              <a:avLst/>
            </a:prstGeom>
          </p:spPr>
        </p:pic>
        <p:sp>
          <p:nvSpPr>
            <p:cNvPr id="15" name="Выноска-облако 14"/>
            <p:cNvSpPr/>
            <p:nvPr/>
          </p:nvSpPr>
          <p:spPr>
            <a:xfrm>
              <a:off x="8736262" y="137019"/>
              <a:ext cx="2942492" cy="2206869"/>
            </a:xfrm>
            <a:prstGeom prst="cloudCallout">
              <a:avLst>
                <a:gd name="adj1" fmla="val -78204"/>
                <a:gd name="adj2" fmla="val 23058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Выноска-облако 15"/>
            <p:cNvSpPr/>
            <p:nvPr/>
          </p:nvSpPr>
          <p:spPr>
            <a:xfrm flipH="1">
              <a:off x="477229" y="1002243"/>
              <a:ext cx="2942492" cy="2206869"/>
            </a:xfrm>
            <a:prstGeom prst="cloudCallout">
              <a:avLst>
                <a:gd name="adj1" fmla="val -77904"/>
                <a:gd name="adj2" fmla="val -9213"/>
              </a:avLst>
            </a:prstGeom>
            <a:solidFill>
              <a:schemeClr val="bg1"/>
            </a:solidFill>
            <a:ln>
              <a:solidFill>
                <a:srgbClr val="569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478352" y="13911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8061FF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8061F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9728509" y="455544"/>
              <a:ext cx="1095412" cy="17632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1" dirty="0" smtClean="0">
                  <a:solidFill>
                    <a:srgbClr val="F07DFC"/>
                  </a:solidFill>
                  <a:latin typeface="Involve" panose="020B0502020202020204" pitchFamily="34" charset="0"/>
                </a:rPr>
                <a:t>?</a:t>
              </a:r>
              <a:endParaRPr lang="ru-RU" sz="1100" dirty="0">
                <a:solidFill>
                  <a:srgbClr val="F07DFC"/>
                </a:solidFill>
              </a:endParaRPr>
            </a:p>
          </p:txBody>
        </p:sp>
      </p:grpSp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93" y="1305253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8196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71" y="1309163"/>
            <a:ext cx="296855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4557" y="3940661"/>
            <a:ext cx="2848473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8198" name="Picture 6" descr="Picture backgroun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4" y="3967306"/>
            <a:ext cx="264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8442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306428" y="2795152"/>
            <a:ext cx="7733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pPr algn="r"/>
            <a:r>
              <a:rPr lang="ru-RU" sz="40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267092" y="5745264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17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9267092" y="6013639"/>
            <a:ext cx="2699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301" y="485900"/>
            <a:ext cx="2784787" cy="7759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6899"/>
          <a:stretch/>
        </p:blipFill>
        <p:spPr>
          <a:xfrm>
            <a:off x="0" y="1017261"/>
            <a:ext cx="5417174" cy="58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1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8"/>
            <a:ext cx="1196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области</a:t>
            </a: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64" y="1702499"/>
            <a:ext cx="9165336" cy="51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32" y="3985988"/>
            <a:ext cx="1395875" cy="2741335"/>
          </a:xfrm>
          <a:prstGeom prst="rect">
            <a:avLst/>
          </a:prstGeom>
        </p:spPr>
      </p:pic>
      <p:sp>
        <p:nvSpPr>
          <p:cNvPr id="21" name="Выноска-облако 20"/>
          <p:cNvSpPr/>
          <p:nvPr/>
        </p:nvSpPr>
        <p:spPr>
          <a:xfrm>
            <a:off x="1014985" y="2208598"/>
            <a:ext cx="2423876" cy="1777390"/>
          </a:xfrm>
          <a:prstGeom prst="cloudCallout">
            <a:avLst>
              <a:gd name="adj1" fmla="val -85903"/>
              <a:gd name="adj2" fmla="val -2733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08" y="3855312"/>
            <a:ext cx="1632080" cy="300268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914978" y="2527594"/>
            <a:ext cx="62388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?</a:t>
            </a:r>
            <a:endParaRPr lang="ru-RU" dirty="0">
              <a:solidFill>
                <a:srgbClr val="F07DFC"/>
              </a:solidFill>
            </a:endParaRP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343" y="1139079"/>
            <a:ext cx="3413887" cy="1920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89" y="5078934"/>
            <a:ext cx="2930469" cy="1648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0641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372" y="3964662"/>
            <a:ext cx="1395875" cy="2741335"/>
          </a:xfrm>
          <a:prstGeom prst="rect">
            <a:avLst/>
          </a:prstGeom>
        </p:spPr>
      </p:pic>
      <p:sp>
        <p:nvSpPr>
          <p:cNvPr id="33" name="Выноска-облако 32"/>
          <p:cNvSpPr/>
          <p:nvPr/>
        </p:nvSpPr>
        <p:spPr>
          <a:xfrm>
            <a:off x="8302752" y="1601762"/>
            <a:ext cx="3457149" cy="2362900"/>
          </a:xfrm>
          <a:prstGeom prst="cloudCallout">
            <a:avLst>
              <a:gd name="adj1" fmla="val -85903"/>
              <a:gd name="adj2" fmla="val -27338"/>
            </a:avLst>
          </a:prstGeom>
          <a:solidFill>
            <a:schemeClr val="bg1"/>
          </a:solidFill>
          <a:ln>
            <a:solidFill>
              <a:srgbClr val="569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48" y="3833986"/>
            <a:ext cx="1632080" cy="300268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8523335" y="2263933"/>
            <a:ext cx="3163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Как вы думаете, </a:t>
            </a:r>
            <a:endParaRPr lang="ru-RU" sz="20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что объединяет? </a:t>
            </a:r>
            <a:endParaRPr lang="ru-RU" sz="20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области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0" y="1852397"/>
            <a:ext cx="2681115" cy="187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9" y="4610968"/>
            <a:ext cx="3444932" cy="1948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62" y="2934983"/>
            <a:ext cx="3647325" cy="244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239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65B2F5-6EF0-4970-BCC2-E5E988AA47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" t="4379"/>
          <a:stretch/>
        </p:blipFill>
        <p:spPr>
          <a:xfrm>
            <a:off x="235840" y="1237616"/>
            <a:ext cx="6039260" cy="5477173"/>
          </a:xfrm>
          <a:prstGeom prst="roundRect">
            <a:avLst>
              <a:gd name="adj" fmla="val 57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216989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Энергетика Заполярья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B74FF7-DB2D-4941-BCCA-90F6D40A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100" y="1263299"/>
            <a:ext cx="2347613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5C01D9-1C7B-4758-8F83-292C0090F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106" y="3029876"/>
            <a:ext cx="1371626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A959EFF-88E3-4840-B17C-D2F0515F2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035" y="1248657"/>
            <a:ext cx="2314909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D78F3AE-1CF0-44FE-819A-467206058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4560" y="4914789"/>
            <a:ext cx="2029924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971860-BFC4-443B-BA4B-E30F5B8FD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9440" y="4914789"/>
            <a:ext cx="1908629" cy="14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58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25" name="Равнобедренный треугольник 24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27" name="Параллелограмм 26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Равнобедренный треугольник 27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61130" y="52397"/>
            <a:ext cx="11964536" cy="180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Возможности топливно-энергетического комплекса</a:t>
            </a:r>
          </a:p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Мурманской </a:t>
            </a:r>
            <a:r>
              <a:rPr lang="ru-RU" sz="2800" b="1" dirty="0" smtClean="0">
                <a:solidFill>
                  <a:schemeClr val="bg1"/>
                </a:solidFill>
                <a:latin typeface="Involve" panose="020B0502020202020204" pitchFamily="34" charset="0"/>
              </a:rPr>
              <a:t>области</a:t>
            </a:r>
            <a:endParaRPr lang="ru-RU" sz="2800" b="1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03751" y="2077428"/>
            <a:ext cx="3627497" cy="1684275"/>
          </a:xfrm>
          <a:prstGeom prst="ellipse">
            <a:avLst/>
          </a:prstGeom>
          <a:solidFill>
            <a:srgbClr val="0082C8"/>
          </a:solidFill>
          <a:ln w="12700" cap="flat" cmpd="sng" algn="ctr">
            <a:solidFill>
              <a:srgbClr val="0082C8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kern="100" dirty="0">
                <a:solidFill>
                  <a:schemeClr val="bg1"/>
                </a:solidFill>
                <a:latin typeface="Involve SemiBold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Энергосистема  Мурманской области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7458" y="4215245"/>
            <a:ext cx="3220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2 тепловые электростанции</a:t>
            </a:r>
            <a:b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</a:br>
            <a:r>
              <a:rPr lang="ru-RU" sz="16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</a:rPr>
              <a:t>(ТЭС)</a:t>
            </a:r>
            <a:endParaRPr lang="ru-RU" sz="16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10608" y="1444721"/>
            <a:ext cx="2826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Кислогубская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приливная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электростанция (ПЭС) 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48153" y="1451881"/>
            <a:ext cx="276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гидроэлектростанций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(ГЭС)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623815" y="4190576"/>
            <a:ext cx="2921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атомная электростанция (АЭС)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97458" y="4148449"/>
            <a:ext cx="3153027" cy="77992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535594" y="4131470"/>
            <a:ext cx="3141743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 flipV="1">
            <a:off x="3612334" y="2348188"/>
            <a:ext cx="580496" cy="34520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7985079" y="2308958"/>
            <a:ext cx="550515" cy="384436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3491845" y="3367780"/>
            <a:ext cx="866416" cy="777470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2" name="Рисунок 31" descr="https://sun9-36.userapi.com/impg/aguxPFX9qBH8BVe1MvrsRBooXyxOGQEqwo6pGA/yiNLT_C9ObQ.jpg?size=1100x734&amp;quality=95&amp;sign=4a4ea19c54b94b8fff71781c67d42da0&amp;type=album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080" y="5016718"/>
            <a:ext cx="253677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7066949" y="1388131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675629" y="1382040"/>
            <a:ext cx="3153027" cy="786015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https://env3400spring2013russia.files.wordpress.com/2013/04/kislaya_guba_tidal_power_station-6.jpg"/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049" y="2273053"/>
            <a:ext cx="2536123" cy="16997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36" name="Picture 2" descr="Апатитская ТЭЦ - крупнейшая тепловая станция Мурманской области, расположенная в городе Апатиты. Входит в состав филиала «Кольский» ПАО «ТГК-1». До 1992 года называлась Кировской ГРЭС.-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" b="10815"/>
          <a:stretch/>
        </p:blipFill>
        <p:spPr bwMode="auto">
          <a:xfrm>
            <a:off x="699900" y="5016718"/>
            <a:ext cx="2534129" cy="1728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cxnSp>
        <p:nvCxnSpPr>
          <p:cNvPr id="37" name="Прямая со стрелкой 36"/>
          <p:cNvCxnSpPr/>
          <p:nvPr/>
        </p:nvCxnSpPr>
        <p:spPr>
          <a:xfrm>
            <a:off x="7617166" y="3431468"/>
            <a:ext cx="888951" cy="713782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4478749" y="4123779"/>
            <a:ext cx="3162376" cy="779924"/>
          </a:xfrm>
          <a:prstGeom prst="roundRect">
            <a:avLst/>
          </a:prstGeom>
          <a:noFill/>
          <a:ln w="38100">
            <a:solidFill>
              <a:srgbClr val="F07D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6003201" y="3779265"/>
            <a:ext cx="0" cy="335087"/>
          </a:xfrm>
          <a:prstGeom prst="straightConnector1">
            <a:avLst/>
          </a:prstGeom>
          <a:noFill/>
          <a:ln w="38100">
            <a:solidFill>
              <a:srgbClr val="F07DF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509680" y="4201311"/>
            <a:ext cx="3100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Кольская </a:t>
            </a:r>
            <a:b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kern="100" dirty="0" err="1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ветроэлектростанция</a:t>
            </a:r>
            <a:r>
              <a:rPr lang="ru-RU" sz="1600" kern="100" dirty="0" smtClean="0">
                <a:solidFill>
                  <a:srgbClr val="569FF7"/>
                </a:solidFill>
                <a:latin typeface="Involve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(ВЭС)</a:t>
            </a:r>
            <a:endParaRPr lang="ru-RU" sz="1200" kern="100" dirty="0">
              <a:solidFill>
                <a:srgbClr val="569FF7"/>
              </a:solidFill>
              <a:effectLst/>
              <a:latin typeface="Involve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8" descr="https://kipmu.ru/wp-content/uploads/chukves1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r="4642"/>
          <a:stretch/>
        </p:blipFill>
        <p:spPr bwMode="auto">
          <a:xfrm>
            <a:off x="4766776" y="5016718"/>
            <a:ext cx="2529400" cy="1726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42" name="Picture 4" descr="https://goarctic.ru/upload/iblock/76f/76f765c9bb8b5278eeeec70c5a622098.jp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2" y="2273053"/>
            <a:ext cx="2595764" cy="1728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096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Гидроэлектростанции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8953" y="1564253"/>
            <a:ext cx="3674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Гидроэлектростанция (ГЭС)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</a:t>
            </a:r>
            <a:r>
              <a:rPr lang="ru-RU" sz="2000" dirty="0">
                <a:solidFill>
                  <a:srgbClr val="569FF7"/>
                </a:solidFill>
                <a:latin typeface="Involve" panose="020B0502020202020204" pitchFamily="34" charset="0"/>
              </a:rPr>
              <a:t>электростанция, использующая в качестве источника энергии движение воды.</a:t>
            </a:r>
          </a:p>
          <a:p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r>
              <a:rPr lang="ru-RU" sz="2000" dirty="0">
                <a:solidFill>
                  <a:srgbClr val="F07DFC"/>
                </a:solidFill>
                <a:latin typeface="Involve" panose="020B0502020202020204" pitchFamily="34" charset="0"/>
              </a:rPr>
              <a:t>Каскад </a:t>
            </a:r>
            <a:r>
              <a:rPr lang="ru-RU" sz="2000" dirty="0" smtClean="0">
                <a:solidFill>
                  <a:srgbClr val="F07DFC"/>
                </a:solidFill>
                <a:latin typeface="Involve" panose="020B0502020202020204" pitchFamily="34" charset="0"/>
              </a:rPr>
              <a:t>гидроэлектростанций </a:t>
            </a:r>
            <a:r>
              <a:rPr lang="ru-RU" sz="2000" dirty="0" smtClean="0">
                <a:solidFill>
                  <a:srgbClr val="569FF7"/>
                </a:solidFill>
                <a:latin typeface="Involve" panose="020B0502020202020204" pitchFamily="34" charset="0"/>
              </a:rPr>
              <a:t>- … </a:t>
            </a:r>
            <a:endParaRPr lang="ru-RU" sz="2000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84" y="1382040"/>
            <a:ext cx="7985160" cy="5174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539DD3-D8C3-4B6C-BBCF-D9E5F85CEED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536831"/>
            <a:ext cx="1050968" cy="20639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C5B176-3FE2-466C-9110-652A44547F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314" y="4470732"/>
            <a:ext cx="1228809" cy="22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6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77595B21-E3CF-4049-85E5-BF756055D2BB}"/>
              </a:ext>
            </a:extLst>
          </p:cNvPr>
          <p:cNvSpPr txBox="1">
            <a:spLocks/>
          </p:cNvSpPr>
          <p:nvPr/>
        </p:nvSpPr>
        <p:spPr>
          <a:xfrm>
            <a:off x="212965" y="1383868"/>
            <a:ext cx="6600086" cy="70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79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1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D362A97-ED74-447E-8850-609B6E57E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41" y="1577199"/>
            <a:ext cx="350828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229" y="3118209"/>
            <a:ext cx="4588219" cy="3684693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1F4C7C6-7868-4FC2-8BE9-A8E3BA31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9" y="1665313"/>
            <a:ext cx="326230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E9065AF-3E5C-40F7-A9ED-D0B3E094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43" y="966571"/>
            <a:ext cx="3508287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E40E4FE9-A0EC-48F6-AC09-F8ADDADB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50" y="2484899"/>
            <a:ext cx="3608221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B12AD79D-DFDC-4D25-A78A-B836440A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811" y="4548774"/>
            <a:ext cx="3238418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824BE2C9-CCB0-47E7-87C7-B6AFED3E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5" y="4508583"/>
            <a:ext cx="3228228" cy="213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Каскад </a:t>
            </a:r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Нивских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гидроэлектростанций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0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19" y="1245968"/>
            <a:ext cx="6177409" cy="4665538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Верхнетуломская</a:t>
            </a:r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 ГЭС 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8379748-1D1F-49B3-A306-017ABCCD0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56" y="4215881"/>
            <a:ext cx="455313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12762F9A-A89C-4921-BAB1-8DBA1286B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14530"/>
          <a:stretch/>
        </p:blipFill>
        <p:spPr bwMode="auto">
          <a:xfrm>
            <a:off x="307975" y="1554817"/>
            <a:ext cx="3690599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0A4B61A-66BB-4704-93FE-0445250F0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55" b="17238"/>
          <a:stretch/>
        </p:blipFill>
        <p:spPr bwMode="auto">
          <a:xfrm>
            <a:off x="395238" y="4215881"/>
            <a:ext cx="3625852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96F03DA6-A81C-4C19-BADC-675F723F8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56" y="1554817"/>
            <a:ext cx="31200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2916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1"/>
            <a:ext cx="12201928" cy="1382039"/>
            <a:chOff x="0" y="1"/>
            <a:chExt cx="12201928" cy="1382039"/>
          </a:xfrm>
        </p:grpSpPr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1FBFD784-EFC6-4C69-B47E-DB6D98F23082}"/>
                </a:ext>
              </a:extLst>
            </p:cNvPr>
            <p:cNvSpPr/>
            <p:nvPr/>
          </p:nvSpPr>
          <p:spPr>
            <a:xfrm flipV="1">
              <a:off x="0" y="870829"/>
              <a:ext cx="12201928" cy="511211"/>
            </a:xfrm>
            <a:prstGeom prst="triangle">
              <a:avLst>
                <a:gd name="adj" fmla="val 0"/>
              </a:avLst>
            </a:prstGeom>
            <a:solidFill>
              <a:srgbClr val="07D2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C63918D0-A996-4284-A7C2-5DFB7ED81637}"/>
                </a:ext>
              </a:extLst>
            </p:cNvPr>
            <p:cNvGrpSpPr/>
            <p:nvPr/>
          </p:nvGrpSpPr>
          <p:grpSpPr>
            <a:xfrm>
              <a:off x="0" y="1"/>
              <a:ext cx="12201928" cy="1088136"/>
              <a:chOff x="0" y="1"/>
              <a:chExt cx="12192000" cy="1284902"/>
            </a:xfrm>
            <a:solidFill>
              <a:srgbClr val="569FF7"/>
            </a:solidFill>
          </p:grpSpPr>
          <p:sp>
            <p:nvSpPr>
              <p:cNvPr id="14" name="Параллелограмм 13">
                <a:extLst>
                  <a:ext uri="{FF2B5EF4-FFF2-40B4-BE49-F238E27FC236}">
                    <a16:creationId xmlns:a16="http://schemas.microsoft.com/office/drawing/2014/main" id="{A5E85A59-0416-47B2-B399-EB2733693973}"/>
                  </a:ext>
                </a:extLst>
              </p:cNvPr>
              <p:cNvSpPr/>
              <p:nvPr/>
            </p:nvSpPr>
            <p:spPr>
              <a:xfrm>
                <a:off x="0" y="1"/>
                <a:ext cx="12192000" cy="1014985"/>
              </a:xfrm>
              <a:prstGeom prst="parallelogram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Равнобедренный треугольник 15">
                <a:extLst>
                  <a:ext uri="{FF2B5EF4-FFF2-40B4-BE49-F238E27FC236}">
                    <a16:creationId xmlns:a16="http://schemas.microsoft.com/office/drawing/2014/main" id="{DE9A76F1-0BD8-4770-A54F-9309E60B9322}"/>
                  </a:ext>
                </a:extLst>
              </p:cNvPr>
              <p:cNvSpPr/>
              <p:nvPr/>
            </p:nvSpPr>
            <p:spPr>
              <a:xfrm flipV="1">
                <a:off x="0" y="1014985"/>
                <a:ext cx="12115800" cy="26991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227464" y="221676"/>
            <a:ext cx="11964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Involve" panose="020B0502020202020204" pitchFamily="34" charset="0"/>
              </a:rPr>
              <a:t>Тепловые электростанции</a:t>
            </a:r>
          </a:p>
        </p:txBody>
      </p:sp>
      <p:sp>
        <p:nvSpPr>
          <p:cNvPr id="3" name="AutoShape 4" descr="https://i.vuzopedia.ru/storage/app/uploads/public/630/8d9/abc/6308d9abc1f4914954626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0" y="1608380"/>
            <a:ext cx="4708695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784280" y="4802824"/>
            <a:ext cx="47086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Мурманская</a:t>
            </a: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 тепловая </a:t>
            </a:r>
            <a:endParaRPr lang="ru-RU" sz="2800" b="1" dirty="0" smtClean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электростанции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63" y="1608380"/>
            <a:ext cx="4458677" cy="2952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6904763" y="4802824"/>
            <a:ext cx="4458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F07DFC"/>
                </a:solidFill>
                <a:latin typeface="Involve" panose="020B0502020202020204" pitchFamily="34" charset="0"/>
              </a:rPr>
              <a:t>Апатитская</a:t>
            </a:r>
            <a:endParaRPr lang="ru-RU" sz="2800" b="1" dirty="0">
              <a:solidFill>
                <a:srgbClr val="F07DFC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07DFC"/>
                </a:solidFill>
                <a:latin typeface="Involve" panose="020B0502020202020204" pitchFamily="34" charset="0"/>
              </a:rPr>
              <a:t>тепловая электростанции</a:t>
            </a:r>
          </a:p>
        </p:txBody>
      </p:sp>
    </p:spTree>
    <p:extLst>
      <p:ext uri="{BB962C8B-B14F-4D97-AF65-F5344CB8AC3E}">
        <p14:creationId xmlns:p14="http://schemas.microsoft.com/office/powerpoint/2010/main" val="30033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1726</TotalTime>
  <Words>195</Words>
  <Application>Microsoft Office PowerPoint</Application>
  <PresentationFormat>Широкоэкранный</PresentationFormat>
  <Paragraphs>70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Muller Bold</vt:lpstr>
      <vt:lpstr>Arial</vt:lpstr>
      <vt:lpstr>Calibri</vt:lpstr>
      <vt:lpstr>Calibri Light</vt:lpstr>
      <vt:lpstr>Corki</vt:lpstr>
      <vt:lpstr>Involve</vt:lpstr>
      <vt:lpstr>Involve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195</cp:revision>
  <dcterms:created xsi:type="dcterms:W3CDTF">2024-09-03T11:38:10Z</dcterms:created>
  <dcterms:modified xsi:type="dcterms:W3CDTF">2025-10-13T09:58:54Z</dcterms:modified>
</cp:coreProperties>
</file>