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24" r:id="rId3"/>
    <p:sldId id="358" r:id="rId4"/>
    <p:sldId id="367" r:id="rId5"/>
    <p:sldId id="359" r:id="rId6"/>
    <p:sldId id="368" r:id="rId7"/>
    <p:sldId id="369" r:id="rId8"/>
    <p:sldId id="370" r:id="rId9"/>
    <p:sldId id="360" r:id="rId10"/>
    <p:sldId id="344" r:id="rId11"/>
    <p:sldId id="349" r:id="rId12"/>
    <p:sldId id="361" r:id="rId13"/>
    <p:sldId id="371" r:id="rId14"/>
    <p:sldId id="373" r:id="rId15"/>
    <p:sldId id="374" r:id="rId16"/>
    <p:sldId id="334" r:id="rId17"/>
    <p:sldId id="36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FC"/>
    <a:srgbClr val="569FF7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20974-CD81-4E93-8173-1B48071FE59D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D62ED-17D0-4F63-979D-8C559288B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8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06428" y="2795152"/>
            <a:ext cx="7733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899"/>
          <a:stretch/>
        </p:blipFill>
        <p:spPr>
          <a:xfrm>
            <a:off x="0" y="1017261"/>
            <a:ext cx="5417174" cy="58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Кольская атомная электростанция</a:t>
            </a:r>
          </a:p>
        </p:txBody>
      </p:sp>
      <p:pic>
        <p:nvPicPr>
          <p:cNvPr id="15" name="Picture 2" descr=" Кольская АЭС — самая северная АЭС Европы и первая атомная станция в СССР построенная за Полярным кругом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49" y="1382040"/>
            <a:ext cx="4585829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Picture 6" descr="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4865" y="3341475"/>
            <a:ext cx="458583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Picture 4" descr="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982" y="1382040"/>
            <a:ext cx="458583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8" y="4512533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988" y="2484645"/>
            <a:ext cx="6273952" cy="30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8" y="1133983"/>
            <a:ext cx="351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Кольская ветряная электростанция (ВЭС)</a:t>
            </a:r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8" y="4356095"/>
            <a:ext cx="422623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03" y="4444018"/>
            <a:ext cx="447044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84" y="973845"/>
            <a:ext cx="378246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240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9" y="1454928"/>
            <a:ext cx="315256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59" y="1454928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13" y="1454928"/>
            <a:ext cx="325219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42" y="4095339"/>
            <a:ext cx="1395875" cy="27413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11" y="3855312"/>
            <a:ext cx="1632080" cy="3002688"/>
          </a:xfrm>
          <a:prstGeom prst="rect">
            <a:avLst/>
          </a:prstGeom>
        </p:spPr>
      </p:pic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20962"/>
            <a:ext cx="12320624" cy="480412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2"/>
            <a:ext cx="12201928" cy="1292467"/>
            <a:chOff x="0" y="1"/>
            <a:chExt cx="12192000" cy="1284902"/>
          </a:xfrm>
          <a:solidFill>
            <a:srgbClr val="569FF7"/>
          </a:solidFill>
        </p:grpSpPr>
        <p:sp>
          <p:nvSpPr>
            <p:cNvPr id="27" name="Параллелограмм 2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2699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118219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Как вы думаете, сколько километров электрических сетей в Мурманской области?</a:t>
            </a: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03" y="4095339"/>
            <a:ext cx="4411212" cy="2481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424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/>
          <a:srcRect l="962" t="1476" r="679" b="1373"/>
          <a:stretch/>
        </p:blipFill>
        <p:spPr bwMode="auto">
          <a:xfrm>
            <a:off x="1066861" y="1261168"/>
            <a:ext cx="9738885" cy="5424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60" y="2131165"/>
            <a:ext cx="1657063" cy="3373125"/>
          </a:xfrm>
          <a:prstGeom prst="rect">
            <a:avLst/>
          </a:prstGeom>
        </p:spPr>
      </p:pic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20962"/>
            <a:ext cx="12320624" cy="480412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2"/>
            <a:ext cx="12201928" cy="1292467"/>
            <a:chOff x="0" y="1"/>
            <a:chExt cx="12192000" cy="1284902"/>
          </a:xfrm>
          <a:solidFill>
            <a:srgbClr val="569FF7"/>
          </a:solidFill>
        </p:grpSpPr>
        <p:sp>
          <p:nvSpPr>
            <p:cNvPr id="27" name="Параллелограмм 2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2699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118219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Как вы думаете, сколько километров электрических сетей в Мурманской области?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" y="2131165"/>
            <a:ext cx="1581153" cy="3124637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3947747" y="2023490"/>
            <a:ext cx="5303711" cy="416629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099821" y="3630872"/>
            <a:ext cx="3001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Involve Bold Oblique" panose="02000503040000020004" pitchFamily="2" charset="0"/>
                <a:ea typeface="SimSun" panose="02010600030101010101" pitchFamily="2" charset="-122"/>
              </a:rPr>
              <a:t>Более </a:t>
            </a:r>
            <a:r>
              <a:rPr lang="ru-RU" b="1" dirty="0" smtClean="0">
                <a:solidFill>
                  <a:srgbClr val="FF0000"/>
                </a:solidFill>
                <a:latin typeface="Involve Bold Oblique" panose="02000503040000020004" pitchFamily="2" charset="0"/>
                <a:ea typeface="SimSun" panose="02010600030101010101" pitchFamily="2" charset="-122"/>
              </a:rPr>
              <a:t>6000 </a:t>
            </a:r>
            <a:r>
              <a:rPr lang="ru-RU" b="1" dirty="0">
                <a:solidFill>
                  <a:srgbClr val="FF0000"/>
                </a:solidFill>
                <a:latin typeface="Involve Bold Oblique" panose="02000503040000020004" pitchFamily="2" charset="0"/>
                <a:ea typeface="SimSun" panose="02010600030101010101" pitchFamily="2" charset="-122"/>
              </a:rPr>
              <a:t>километров</a:t>
            </a:r>
            <a:endParaRPr lang="ru-RU" b="1" dirty="0">
              <a:solidFill>
                <a:srgbClr val="FF0000"/>
              </a:solidFill>
              <a:latin typeface="Involve Bold Oblique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2"/>
            <a:ext cx="12201928" cy="1292467"/>
            <a:chOff x="0" y="1"/>
            <a:chExt cx="12192000" cy="1284902"/>
          </a:xfrm>
          <a:solidFill>
            <a:srgbClr val="569FF7"/>
          </a:solidFill>
        </p:grpSpPr>
        <p:sp>
          <p:nvSpPr>
            <p:cNvPr id="27" name="Параллелограмм 2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2699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623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Задание: Разгадай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кроссворды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929" y="2341739"/>
            <a:ext cx="6743057" cy="35826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392" y="1727472"/>
            <a:ext cx="5293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07DFC"/>
                </a:solidFill>
                <a:latin typeface="Involve SemiBold" panose="020B0502020202020204" pitchFamily="34" charset="0"/>
              </a:rPr>
              <a:t>Кроссворд «</a:t>
            </a:r>
            <a:r>
              <a:rPr lang="ru-RU" sz="2800" dirty="0" err="1">
                <a:solidFill>
                  <a:srgbClr val="F07DFC"/>
                </a:solidFill>
                <a:latin typeface="Involve SemiBold" panose="020B0502020202020204" pitchFamily="34" charset="0"/>
              </a:rPr>
              <a:t>Энергознайка</a:t>
            </a:r>
            <a:r>
              <a:rPr lang="ru-RU" sz="2800" dirty="0">
                <a:solidFill>
                  <a:srgbClr val="F07DFC"/>
                </a:solidFill>
                <a:latin typeface="Involve SemiBold" panose="020B0502020202020204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25872" y="1247197"/>
            <a:ext cx="62379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Мельчайшая частичка, обладающая огромной силой, которая может сдвинуть и ледокол, и луноход, и зажечь свет.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Механизм с лопастями, который вращается под силой воды, ветра, пара и вырабатывает энергию.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ru-RU" sz="1600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Он к земле деревья клонит. Он по небу тучи гонит. Он прозрачен и бесцветен. Над землёй летает…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4.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«Соломинка» для добычи нефти.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Густая чёрная жидкость, которую добывают из-под земли.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6.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Он невидим, но может гореть на плите.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7.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Он горит, выделяя тепло,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Камень чёрный добыть тяжело,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Глубоко его прячет земля,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В ней пласты залегают …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8.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Общее название природных ископаемых (нефть, газ, уголь и так далее), которые при сжигании вырабатывают энергию.</a:t>
            </a:r>
            <a:endParaRPr lang="ru-RU" sz="1600" dirty="0">
              <a:solidFill>
                <a:srgbClr val="569FF7"/>
              </a:solidFill>
              <a:effectLst/>
              <a:latin typeface="Involve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2"/>
            <a:ext cx="12201928" cy="1292467"/>
            <a:chOff x="0" y="1"/>
            <a:chExt cx="12192000" cy="1284902"/>
          </a:xfrm>
          <a:solidFill>
            <a:srgbClr val="569FF7"/>
          </a:solidFill>
        </p:grpSpPr>
        <p:sp>
          <p:nvSpPr>
            <p:cNvPr id="27" name="Параллелограмм 26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5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2699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623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Задание: Разгадай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кроссворды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2" y="4095339"/>
            <a:ext cx="1395875" cy="27413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65" y="3833986"/>
            <a:ext cx="1632080" cy="3002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792" y="2406322"/>
            <a:ext cx="6980715" cy="40132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36557" y="1739954"/>
            <a:ext cx="5293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569FF7"/>
                </a:solidFill>
                <a:latin typeface="Involve SemiBold" panose="020B0502020202020204" pitchFamily="34" charset="0"/>
              </a:rPr>
              <a:t>Кроссворд «</a:t>
            </a:r>
            <a:r>
              <a:rPr lang="ru-RU" sz="2800" dirty="0" err="1">
                <a:solidFill>
                  <a:srgbClr val="569FF7"/>
                </a:solidFill>
                <a:latin typeface="Involve SemiBold" panose="020B0502020202020204" pitchFamily="34" charset="0"/>
              </a:rPr>
              <a:t>Энергознайка</a:t>
            </a:r>
            <a:r>
              <a:rPr lang="ru-RU" sz="2800" dirty="0">
                <a:solidFill>
                  <a:srgbClr val="569FF7"/>
                </a:solidFill>
                <a:latin typeface="Involve SemiBold" panose="020B0502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133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Нужно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ли экономить электроэнергию?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480319" y="3461658"/>
            <a:ext cx="5183122" cy="3306863"/>
            <a:chOff x="477229" y="137019"/>
            <a:chExt cx="11201525" cy="679236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5" name="Выноска-облако 14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Выноска-облако 15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478352" y="13911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728509" y="4555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F07DFC"/>
                </a:solidFill>
              </a:endParaRPr>
            </a:p>
          </p:txBody>
        </p:sp>
      </p:grp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93" y="1305253"/>
            <a:ext cx="264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71" y="1309163"/>
            <a:ext cx="296855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557" y="3940661"/>
            <a:ext cx="2848473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4" y="3967306"/>
            <a:ext cx="264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844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06428" y="2795152"/>
            <a:ext cx="7733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899"/>
          <a:stretch/>
        </p:blipFill>
        <p:spPr>
          <a:xfrm>
            <a:off x="0" y="1017261"/>
            <a:ext cx="5417174" cy="58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37" y="982366"/>
            <a:ext cx="3872501" cy="2630901"/>
          </a:xfrm>
          <a:prstGeom prst="roundRect">
            <a:avLst>
              <a:gd name="adj" fmla="val 57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65B2F5-6EF0-4970-BCC2-E5E988AA4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0" t="4379"/>
          <a:stretch/>
        </p:blipFill>
        <p:spPr>
          <a:xfrm>
            <a:off x="902639" y="1228824"/>
            <a:ext cx="6039260" cy="5477173"/>
          </a:xfrm>
          <a:prstGeom prst="roundRect">
            <a:avLst>
              <a:gd name="adj" fmla="val 57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8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51" y="3964662"/>
            <a:ext cx="1395875" cy="27413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48" y="3833986"/>
            <a:ext cx="1632080" cy="3002688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9365000" y="3009349"/>
            <a:ext cx="1520241" cy="1100008"/>
          </a:xfrm>
          <a:prstGeom prst="cloudCallout">
            <a:avLst>
              <a:gd name="adj1" fmla="val -78204"/>
              <a:gd name="adj2" fmla="val 2305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01330" y="3219207"/>
            <a:ext cx="565946" cy="87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sz="1100" dirty="0">
              <a:solidFill>
                <a:srgbClr val="F07D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21" y="1287272"/>
            <a:ext cx="270903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372" y="3964662"/>
            <a:ext cx="1395875" cy="2741335"/>
          </a:xfrm>
          <a:prstGeom prst="rect">
            <a:avLst/>
          </a:prstGeom>
        </p:spPr>
      </p:pic>
      <p:sp>
        <p:nvSpPr>
          <p:cNvPr id="33" name="Выноска-облако 32"/>
          <p:cNvSpPr/>
          <p:nvPr/>
        </p:nvSpPr>
        <p:spPr>
          <a:xfrm>
            <a:off x="9336025" y="2187272"/>
            <a:ext cx="2423876" cy="1777390"/>
          </a:xfrm>
          <a:prstGeom prst="cloudCallout">
            <a:avLst>
              <a:gd name="adj1" fmla="val -85903"/>
              <a:gd name="adj2" fmla="val -2733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48" y="3833986"/>
            <a:ext cx="1632080" cy="300268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236018" y="2506268"/>
            <a:ext cx="6238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dirty="0">
              <a:solidFill>
                <a:srgbClr val="F07DFC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r="7894"/>
          <a:stretch/>
        </p:blipFill>
        <p:spPr bwMode="auto">
          <a:xfrm>
            <a:off x="4837172" y="3087272"/>
            <a:ext cx="2699238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0" y="4887272"/>
            <a:ext cx="269473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3764768" y="1698219"/>
            <a:ext cx="45961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ТЭС </a:t>
            </a:r>
            <a:endParaRPr lang="ru-RU" sz="24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(Тепловая 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Электростанция)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1270" y="3571773"/>
            <a:ext cx="3978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ГЭС </a:t>
            </a:r>
            <a:endParaRPr lang="ru-RU" sz="24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(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Гидроэлектростанция)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886210" y="5514330"/>
            <a:ext cx="45143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АЭС </a:t>
            </a:r>
            <a:endParaRPr lang="ru-RU" sz="24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(</a:t>
            </a:r>
            <a:r>
              <a:rPr lang="ru-RU" sz="2400" b="1" dirty="0">
                <a:solidFill>
                  <a:srgbClr val="569FF7"/>
                </a:solidFill>
                <a:latin typeface="Involve" panose="020B0502020202020204" pitchFamily="34" charset="0"/>
              </a:rPr>
              <a:t>Атомная Электростанция) </a:t>
            </a:r>
          </a:p>
        </p:txBody>
      </p:sp>
    </p:spTree>
    <p:extLst>
      <p:ext uri="{BB962C8B-B14F-4D97-AF65-F5344CB8AC3E}">
        <p14:creationId xmlns:p14="http://schemas.microsoft.com/office/powerpoint/2010/main" val="34758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Овал 18"/>
          <p:cNvSpPr/>
          <p:nvPr/>
        </p:nvSpPr>
        <p:spPr>
          <a:xfrm>
            <a:off x="4203751" y="2077428"/>
            <a:ext cx="3627497" cy="1684275"/>
          </a:xfrm>
          <a:prstGeom prst="ellipse">
            <a:avLst/>
          </a:prstGeom>
          <a:solidFill>
            <a:srgbClr val="0082C8"/>
          </a:solidFill>
          <a:ln w="1270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solidFill>
                  <a:schemeClr val="bg1"/>
                </a:solidFill>
                <a:latin typeface="Involve SemiBold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Энергосистема  Мурманской области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7458" y="4215245"/>
            <a:ext cx="3220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  <a:t>2 тепловые электростанции</a:t>
            </a:r>
            <a:b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  <a:t>(ТЭС)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10608" y="1444721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err="1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Кислогубская</a:t>
            </a: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приливная 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электростанция (ПЭС) 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48153" y="1451881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гидроэлектростанций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(ГЭС)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623815" y="4190576"/>
            <a:ext cx="2921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Кольская атомная электростанция (АЭС)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7458" y="4148449"/>
            <a:ext cx="3153027" cy="77992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35594" y="4131470"/>
            <a:ext cx="3141743" cy="78601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 flipH="1" flipV="1">
            <a:off x="3612334" y="2348188"/>
            <a:ext cx="580496" cy="345206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7985079" y="2308958"/>
            <a:ext cx="550515" cy="384436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3491845" y="3367780"/>
            <a:ext cx="866416" cy="777470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0" name="Рисунок 39" descr="https://sun9-36.userapi.com/impg/aguxPFX9qBH8BVe1MvrsRBooXyxOGQEqwo6pGA/yiNLT_C9ObQ.jpg?size=1100x734&amp;quality=95&amp;sign=4a4ea19c54b94b8fff71781c67d42da0&amp;type=album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80" y="5016718"/>
            <a:ext cx="2536770" cy="17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7066949" y="1388131"/>
            <a:ext cx="3162376" cy="779924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675629" y="1382040"/>
            <a:ext cx="3153027" cy="78601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 descr="https://env3400spring2013russia.files.wordpress.com/2013/04/kislaya_guba_tidal_power_station-6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049" y="2273053"/>
            <a:ext cx="2536123" cy="1699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44" name="Picture 2" descr="Апатитская ТЭЦ - крупнейшая тепловая станция Мурманской области, расположенная в городе Апатиты. Входит в состав филиала «Кольский» ПАО «ТГК-1». До 1992 года называлась Кировской ГРЭС.-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" b="10815"/>
          <a:stretch/>
        </p:blipFill>
        <p:spPr bwMode="auto">
          <a:xfrm>
            <a:off x="699900" y="5016718"/>
            <a:ext cx="2534129" cy="1728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cxnSp>
        <p:nvCxnSpPr>
          <p:cNvPr id="45" name="Прямая со стрелкой 44"/>
          <p:cNvCxnSpPr/>
          <p:nvPr/>
        </p:nvCxnSpPr>
        <p:spPr>
          <a:xfrm>
            <a:off x="7617166" y="3431468"/>
            <a:ext cx="888951" cy="713782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Скругленный прямоугольник 45"/>
          <p:cNvSpPr/>
          <p:nvPr/>
        </p:nvSpPr>
        <p:spPr>
          <a:xfrm>
            <a:off x="4478749" y="4123779"/>
            <a:ext cx="3162376" cy="779924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6003201" y="3779265"/>
            <a:ext cx="0" cy="335087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4509680" y="4201311"/>
            <a:ext cx="3100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Кольская 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err="1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ветроэлектростанция</a:t>
            </a: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(ВЭС)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Picture 8" descr="https://kipmu.ru/wp-content/uploads/chukves1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4642"/>
          <a:stretch/>
        </p:blipFill>
        <p:spPr bwMode="auto">
          <a:xfrm>
            <a:off x="4766776" y="5016718"/>
            <a:ext cx="2529400" cy="17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50" name="Picture 4" descr="https://goarctic.ru/upload/iblock/76f/76f765c9bb8b5278eeeec70c5a622098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2" y="2273053"/>
            <a:ext cx="2595764" cy="172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576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Гидроэлектростанции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8953" y="1564253"/>
            <a:ext cx="36741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Гидроэлектростанция (ГЭС) </a:t>
            </a:r>
            <a:r>
              <a:rPr lang="ru-RU" sz="20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- </a:t>
            </a:r>
            <a:r>
              <a:rPr lang="ru-RU" sz="2000" dirty="0">
                <a:solidFill>
                  <a:srgbClr val="569FF7"/>
                </a:solidFill>
                <a:latin typeface="Involve" panose="020B0502020202020204" pitchFamily="34" charset="0"/>
              </a:rPr>
              <a:t>электростанция, использующая в качестве источника энергии движение воды.</a:t>
            </a:r>
          </a:p>
          <a:p>
            <a:endParaRPr lang="ru-RU" sz="2000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Каскад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гидроэлектростанций </a:t>
            </a:r>
            <a:r>
              <a:rPr lang="ru-RU" sz="20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- … </a:t>
            </a:r>
            <a:endParaRPr lang="ru-RU" sz="20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84" y="1382040"/>
            <a:ext cx="7985160" cy="517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536831"/>
            <a:ext cx="1050968" cy="2063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14" y="4470732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Каскад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Туломских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гидроэлектростанций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6" descr="https://www.tgc1.ru/fileadmin/user_upload/img_73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1787638"/>
            <a:ext cx="5171986" cy="39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4681" y="1767623"/>
            <a:ext cx="6058138" cy="39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76" y="4733606"/>
            <a:ext cx="1050968" cy="20639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55" y="4597247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Каскад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Пазских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гидроэлектростанций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8" y="4512533"/>
            <a:ext cx="1228809" cy="2260753"/>
          </a:xfrm>
          <a:prstGeom prst="rect">
            <a:avLst/>
          </a:prstGeom>
        </p:spPr>
      </p:pic>
      <p:pic>
        <p:nvPicPr>
          <p:cNvPr id="18" name="Picture 2" descr="https://www.tgc1.ru/fileadmin/_processed_/8/e/csm_GEHS-6_Rajakoski_6d1b41be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429" y="1362928"/>
            <a:ext cx="431789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Picture 6" descr="https://www.tgc1.ru/fileadmin/_processed_/e/6/csm_Borisoglebskaja_GEHS__3__d92ca873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9021" y="1360335"/>
            <a:ext cx="432422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Picture 4" descr="https://www.tgc1.ru/fileadmin/_processed_/8/c/csm_Janiskoski_GEHS__3__f15de032a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9060" y="3819196"/>
            <a:ext cx="4324222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64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Каскад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Нивских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гидроэлектростанций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15" name="Picture 2" descr="https://www.tgc1.ru/fileadmin/_processed_/b/8/csm_au8a2670_127d0ca58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400735"/>
            <a:ext cx="4317888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9" name="Picture 4" descr="https://www.tgc1.ru/fileadmin/_processed_/c/d/csm_Nivskaja_GEHS-2_831af998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8669" y="1393315"/>
            <a:ext cx="481096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4" name="Picture 6" descr="https://www.tgc1.ru/fileadmin/_processed_/5/4/csm_au8a1771_5c02da07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1990" y="3724009"/>
            <a:ext cx="431789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5" name="Picture 8" descr="https://www.tgc1.ru/fileadmin/_processed_/6/3/csm_Knjazhegubskaja_GEHS__3__a92131c4d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636" y="3768064"/>
            <a:ext cx="4317892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15" y="1126434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Тепловые электростанции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0" y="1608380"/>
            <a:ext cx="4708695" cy="2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784280" y="4802824"/>
            <a:ext cx="47086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Мурманская</a:t>
            </a: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 тепловая </a:t>
            </a:r>
            <a:endParaRPr lang="ru-RU" sz="28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электростанции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63" y="1608380"/>
            <a:ext cx="4458677" cy="2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6904763" y="4802824"/>
            <a:ext cx="44586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07DFC"/>
                </a:solidFill>
                <a:latin typeface="Involve" panose="020B0502020202020204" pitchFamily="34" charset="0"/>
              </a:rPr>
              <a:t>Апатитская</a:t>
            </a:r>
            <a:endParaRPr lang="ru-RU" sz="2800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тепловая электростанции</a:t>
            </a:r>
          </a:p>
        </p:txBody>
      </p:sp>
    </p:spTree>
    <p:extLst>
      <p:ext uri="{BB962C8B-B14F-4D97-AF65-F5344CB8AC3E}">
        <p14:creationId xmlns:p14="http://schemas.microsoft.com/office/powerpoint/2010/main" val="30033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325</Words>
  <Application>Microsoft Office PowerPoint</Application>
  <PresentationFormat>Широкоэкранный</PresentationFormat>
  <Paragraphs>65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SimSun</vt:lpstr>
      <vt:lpstr>Arial</vt:lpstr>
      <vt:lpstr>Calibri</vt:lpstr>
      <vt:lpstr>Calibri Light</vt:lpstr>
      <vt:lpstr>Corki</vt:lpstr>
      <vt:lpstr>Involve</vt:lpstr>
      <vt:lpstr>Involve Bold Oblique</vt:lpstr>
      <vt:lpstr>Involve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180</cp:revision>
  <dcterms:created xsi:type="dcterms:W3CDTF">2024-09-03T11:38:10Z</dcterms:created>
  <dcterms:modified xsi:type="dcterms:W3CDTF">2025-10-10T09:48:54Z</dcterms:modified>
</cp:coreProperties>
</file>