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24" r:id="rId3"/>
    <p:sldId id="375" r:id="rId4"/>
    <p:sldId id="358" r:id="rId5"/>
    <p:sldId id="377" r:id="rId6"/>
    <p:sldId id="385" r:id="rId7"/>
    <p:sldId id="388" r:id="rId8"/>
    <p:sldId id="386" r:id="rId9"/>
    <p:sldId id="360" r:id="rId10"/>
    <p:sldId id="344" r:id="rId11"/>
    <p:sldId id="349" r:id="rId12"/>
    <p:sldId id="383" r:id="rId13"/>
    <p:sldId id="389" r:id="rId14"/>
    <p:sldId id="334" r:id="rId15"/>
    <p:sldId id="36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DFC"/>
    <a:srgbClr val="569FF7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20974-CD81-4E93-8173-1B48071FE59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D62ED-17D0-4F63-979D-8C559288B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8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3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06428" y="2795152"/>
            <a:ext cx="7733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17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899"/>
          <a:stretch/>
        </p:blipFill>
        <p:spPr>
          <a:xfrm>
            <a:off x="0" y="1017261"/>
            <a:ext cx="5417174" cy="58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Кольская атомная электростанция</a:t>
            </a:r>
          </a:p>
        </p:txBody>
      </p:sp>
      <p:pic>
        <p:nvPicPr>
          <p:cNvPr id="15" name="Picture 2" descr=" Кольская АЭС — самая северная АЭС Европы и первая атомная станция в СССР построенная за Полярным кругом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749" y="1382040"/>
            <a:ext cx="4585829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8" name="Picture 6" descr="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4865" y="3341475"/>
            <a:ext cx="458583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Picture 4" descr="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982" y="1382040"/>
            <a:ext cx="458583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6" y="4610920"/>
            <a:ext cx="1050968" cy="2063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8" y="4512533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4181" y="1823732"/>
            <a:ext cx="5381100" cy="3394009"/>
          </a:xfrm>
          <a:prstGeom prst="rect">
            <a:avLst/>
          </a:prstGeom>
        </p:spPr>
      </p:pic>
      <p:pic>
        <p:nvPicPr>
          <p:cNvPr id="6154" name="Picture 10" descr="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77" y="5037741"/>
            <a:ext cx="3723638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8" y="1133983"/>
            <a:ext cx="351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Кольская ветряная электростанция (ВЭС)</a:t>
            </a:r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" y="5037741"/>
            <a:ext cx="3250951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611" y="5037741"/>
            <a:ext cx="343880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84" y="973845"/>
            <a:ext cx="3782466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240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«Плюс-минус-интересно» 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5777" y="13820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Ветряная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электростанция 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6" y="4610920"/>
            <a:ext cx="1050968" cy="20639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8" y="4512533"/>
            <a:ext cx="1228809" cy="22607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0777" y="2499888"/>
            <a:ext cx="2734408" cy="147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Плюсы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479431" y="1751372"/>
            <a:ext cx="1872761" cy="7217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412482" y="1715319"/>
            <a:ext cx="2222990" cy="6937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878320" y="1747624"/>
            <a:ext cx="2678" cy="7084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62" y="4610920"/>
            <a:ext cx="27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84" y="4610920"/>
            <a:ext cx="269868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526573" y="2503291"/>
            <a:ext cx="2734408" cy="147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Минусы </a:t>
            </a:r>
            <a:endParaRPr lang="ru-RU" sz="28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600009" y="2499884"/>
            <a:ext cx="2734408" cy="147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Интересно  </a:t>
            </a:r>
            <a:endParaRPr lang="ru-RU" sz="28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095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Задание. Написать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синквейн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«Энергетика Заполярья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»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7392" y="2423109"/>
            <a:ext cx="614117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07DFC"/>
                </a:solidFill>
                <a:latin typeface="Involve Bold Oblique" panose="02000503040000020004" pitchFamily="2" charset="0"/>
              </a:rPr>
              <a:t>ПРАВИЛА НАПИСАНИЯ СИНКВЕЙНА</a:t>
            </a:r>
          </a:p>
          <a:p>
            <a:pPr algn="ctr"/>
            <a:endParaRPr lang="ru-RU" sz="900" b="1" dirty="0" smtClean="0">
              <a:solidFill>
                <a:srgbClr val="F07DFC"/>
              </a:solidFill>
              <a:latin typeface="Involve Bold Oblique" panose="02000503040000020004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F07DFC"/>
                </a:solidFill>
                <a:latin typeface="Involve Bold Oblique" panose="02000503040000020004" pitchFamily="2" charset="0"/>
              </a:rPr>
              <a:t>1-я </a:t>
            </a:r>
            <a:r>
              <a:rPr lang="ru-RU" altLang="ru-RU" dirty="0">
                <a:solidFill>
                  <a:srgbClr val="F07DFC"/>
                </a:solidFill>
                <a:latin typeface="Involve Bold Oblique" panose="02000503040000020004" pitchFamily="2" charset="0"/>
              </a:rPr>
              <a:t>строка: ключевое слово или понятие, которое определит содержание.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07DFC"/>
                </a:solidFill>
                <a:latin typeface="Involve Bold Oblique" panose="02000503040000020004" pitchFamily="2" charset="0"/>
              </a:rPr>
              <a:t>2-я строка: два прилагательных, которые раскроют и опишут тему.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07DFC"/>
                </a:solidFill>
                <a:latin typeface="Involve Bold Oblique" panose="02000503040000020004" pitchFamily="2" charset="0"/>
              </a:rPr>
              <a:t>3-я строка: три глагола — действия в рамках заданной темы.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07DFC"/>
                </a:solidFill>
                <a:latin typeface="Involve Bold Oblique" panose="02000503040000020004" pitchFamily="2" charset="0"/>
              </a:rPr>
              <a:t>4-я строка: цельная фраза, которая определяет отношение к теме и глубже раскрывает суть.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07DFC"/>
                </a:solidFill>
                <a:latin typeface="Involve Bold Oblique" panose="02000503040000020004" pitchFamily="2" charset="0"/>
              </a:rPr>
              <a:t>5-я строка: слово-вывод, синоним первой строки</a:t>
            </a:r>
            <a:r>
              <a:rPr lang="ru-RU" altLang="ru-RU" dirty="0" smtClean="0">
                <a:solidFill>
                  <a:srgbClr val="F07DFC"/>
                </a:solidFill>
                <a:latin typeface="Involve Bold Oblique" panose="02000503040000020004" pitchFamily="2" charset="0"/>
              </a:rPr>
              <a:t>.</a:t>
            </a:r>
            <a:endParaRPr lang="ru-RU" altLang="ru-RU" dirty="0">
              <a:solidFill>
                <a:srgbClr val="F07DFC"/>
              </a:solidFill>
              <a:latin typeface="Involve Bold Oblique" panose="02000503040000020004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659" y="2185717"/>
            <a:ext cx="5502007" cy="37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Нужно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ли экономить электроэнергию?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480319" y="3461658"/>
            <a:ext cx="5183122" cy="3306863"/>
            <a:chOff x="477229" y="137019"/>
            <a:chExt cx="11201525" cy="679236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5" name="Выноска-облако 14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Выноска-облако 15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478352" y="13911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9728509" y="4555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F07DFC"/>
                </a:solidFill>
              </a:endParaRPr>
            </a:p>
          </p:txBody>
        </p:sp>
      </p:grp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93" y="1305253"/>
            <a:ext cx="264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8196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71" y="1309163"/>
            <a:ext cx="296855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557" y="3940661"/>
            <a:ext cx="2848473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4" y="3967306"/>
            <a:ext cx="264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8442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06428" y="2795152"/>
            <a:ext cx="7733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17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899"/>
          <a:stretch/>
        </p:blipFill>
        <p:spPr>
          <a:xfrm>
            <a:off x="0" y="1017261"/>
            <a:ext cx="5417174" cy="58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8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64" y="1702499"/>
            <a:ext cx="9165336" cy="51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2" y="3985988"/>
            <a:ext cx="1395875" cy="2741335"/>
          </a:xfrm>
          <a:prstGeom prst="rect">
            <a:avLst/>
          </a:prstGeom>
        </p:spPr>
      </p:pic>
      <p:sp>
        <p:nvSpPr>
          <p:cNvPr id="21" name="Выноска-облако 20"/>
          <p:cNvSpPr/>
          <p:nvPr/>
        </p:nvSpPr>
        <p:spPr>
          <a:xfrm>
            <a:off x="1014985" y="2208598"/>
            <a:ext cx="2423876" cy="1777390"/>
          </a:xfrm>
          <a:prstGeom prst="cloudCallout">
            <a:avLst>
              <a:gd name="adj1" fmla="val -85903"/>
              <a:gd name="adj2" fmla="val -2733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08" y="3855312"/>
            <a:ext cx="1632080" cy="300268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914978" y="2527594"/>
            <a:ext cx="6238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?</a:t>
            </a:r>
            <a:endParaRPr lang="ru-RU" dirty="0">
              <a:solidFill>
                <a:srgbClr val="F07DFC"/>
              </a:solidFill>
            </a:endParaRP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343" y="1139079"/>
            <a:ext cx="3413887" cy="1920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89" y="5078934"/>
            <a:ext cx="2930469" cy="1648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064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372" y="3964662"/>
            <a:ext cx="1395875" cy="2741335"/>
          </a:xfrm>
          <a:prstGeom prst="rect">
            <a:avLst/>
          </a:prstGeom>
        </p:spPr>
      </p:pic>
      <p:sp>
        <p:nvSpPr>
          <p:cNvPr id="33" name="Выноска-облако 32"/>
          <p:cNvSpPr/>
          <p:nvPr/>
        </p:nvSpPr>
        <p:spPr>
          <a:xfrm>
            <a:off x="8302752" y="1601762"/>
            <a:ext cx="3457149" cy="2362900"/>
          </a:xfrm>
          <a:prstGeom prst="cloudCallout">
            <a:avLst>
              <a:gd name="adj1" fmla="val -85903"/>
              <a:gd name="adj2" fmla="val -2733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48" y="3833986"/>
            <a:ext cx="1632080" cy="3002688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8523335" y="2263933"/>
            <a:ext cx="3163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Как вы думаете, </a:t>
            </a:r>
            <a:endParaRPr lang="ru-RU" sz="2000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что объединяет? </a:t>
            </a:r>
            <a:endParaRPr lang="ru-RU" sz="20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7"/>
            <a:ext cx="11964536" cy="1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области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0" y="1852397"/>
            <a:ext cx="2681115" cy="187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9" y="4610968"/>
            <a:ext cx="3444932" cy="1948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62" y="2934983"/>
            <a:ext cx="3647325" cy="244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239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65B2F5-6EF0-4970-BCC2-E5E988AA4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" t="4379"/>
          <a:stretch/>
        </p:blipFill>
        <p:spPr>
          <a:xfrm>
            <a:off x="235840" y="1237616"/>
            <a:ext cx="6039260" cy="5477173"/>
          </a:xfrm>
          <a:prstGeom prst="roundRect">
            <a:avLst>
              <a:gd name="adj" fmla="val 57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216989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Энергетика Заполярья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AB74FF7-DB2D-4941-BCCA-90F6D40AF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100" y="1263299"/>
            <a:ext cx="2347613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5C01D9-1C7B-4758-8F83-292C0090F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106" y="3029876"/>
            <a:ext cx="1371626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A959EFF-88E3-4840-B17C-D2F0515F2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035" y="1248657"/>
            <a:ext cx="2314909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D78F3AE-1CF0-44FE-819A-467206058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560" y="4914789"/>
            <a:ext cx="2029924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D971860-BFC4-443B-BA4B-E30F5B8FD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9440" y="4914789"/>
            <a:ext cx="1908629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58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7"/>
            <a:ext cx="11964536" cy="1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области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03751" y="2077428"/>
            <a:ext cx="3627497" cy="1684275"/>
          </a:xfrm>
          <a:prstGeom prst="ellipse">
            <a:avLst/>
          </a:prstGeom>
          <a:solidFill>
            <a:srgbClr val="0082C8"/>
          </a:solidFill>
          <a:ln w="12700" cap="flat" cmpd="sng" algn="ctr">
            <a:solidFill>
              <a:srgbClr val="0082C8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kern="100" dirty="0">
                <a:solidFill>
                  <a:schemeClr val="bg1"/>
                </a:solidFill>
                <a:latin typeface="Involve SemiBold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Энергосистема  Мурманской области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7458" y="4215245"/>
            <a:ext cx="3220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  <a:t>2 тепловые электростанции</a:t>
            </a:r>
            <a:b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</a:br>
            <a: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  <a:t>(ТЭС)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10608" y="1444721"/>
            <a:ext cx="2826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err="1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Кислогубская</a:t>
            </a: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приливная 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электростанция (ПЭС) 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48153" y="1451881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гидроэлектростанций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(ГЭС)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623815" y="4190576"/>
            <a:ext cx="2921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Кольская атомная электростанция (АЭС)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97458" y="4148449"/>
            <a:ext cx="3153027" cy="77992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535594" y="4131470"/>
            <a:ext cx="3141743" cy="78601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 flipV="1">
            <a:off x="3612334" y="2348188"/>
            <a:ext cx="580496" cy="345206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985079" y="2308958"/>
            <a:ext cx="550515" cy="384436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3491845" y="3367780"/>
            <a:ext cx="866416" cy="777470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2" name="Рисунок 31" descr="https://sun9-36.userapi.com/impg/aguxPFX9qBH8BVe1MvrsRBooXyxOGQEqwo6pGA/yiNLT_C9ObQ.jpg?size=1100x734&amp;quality=95&amp;sign=4a4ea19c54b94b8fff71781c67d42da0&amp;type=album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080" y="5016718"/>
            <a:ext cx="2536770" cy="17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7066949" y="1388131"/>
            <a:ext cx="3162376" cy="779924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675629" y="1382040"/>
            <a:ext cx="3153027" cy="78601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https://env3400spring2013russia.files.wordpress.com/2013/04/kislaya_guba_tidal_power_station-6.jp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049" y="2273053"/>
            <a:ext cx="2536123" cy="1699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36" name="Picture 2" descr="Апатитская ТЭЦ - крупнейшая тепловая станция Мурманской области, расположенная в городе Апатиты. Входит в состав филиала «Кольский» ПАО «ТГК-1». До 1992 года называлась Кировской ГРЭС.-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" b="10815"/>
          <a:stretch/>
        </p:blipFill>
        <p:spPr bwMode="auto">
          <a:xfrm>
            <a:off x="699900" y="5016718"/>
            <a:ext cx="2534129" cy="1728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cxnSp>
        <p:nvCxnSpPr>
          <p:cNvPr id="37" name="Прямая со стрелкой 36"/>
          <p:cNvCxnSpPr/>
          <p:nvPr/>
        </p:nvCxnSpPr>
        <p:spPr>
          <a:xfrm>
            <a:off x="7617166" y="3431468"/>
            <a:ext cx="888951" cy="713782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4478749" y="4123779"/>
            <a:ext cx="3162376" cy="779924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6003201" y="3779265"/>
            <a:ext cx="0" cy="335087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4509680" y="4201311"/>
            <a:ext cx="3100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Кольская 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err="1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ветроэлектростанция</a:t>
            </a: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(ВЭС)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8" descr="https://kipmu.ru/wp-content/uploads/chukves1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4642"/>
          <a:stretch/>
        </p:blipFill>
        <p:spPr bwMode="auto">
          <a:xfrm>
            <a:off x="4766776" y="5016718"/>
            <a:ext cx="2529400" cy="17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2" name="Picture 4" descr="https://goarctic.ru/upload/iblock/76f/76f765c9bb8b5278eeeec70c5a622098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2" y="2273053"/>
            <a:ext cx="2595764" cy="1728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0965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Гидроэлектростанции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8953" y="1564253"/>
            <a:ext cx="36741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Гидроэлектростанция (ГЭС) </a:t>
            </a:r>
            <a:r>
              <a:rPr lang="ru-RU" sz="20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- </a:t>
            </a:r>
            <a:r>
              <a:rPr lang="ru-RU" sz="2000" dirty="0">
                <a:solidFill>
                  <a:srgbClr val="569FF7"/>
                </a:solidFill>
                <a:latin typeface="Involve" panose="020B0502020202020204" pitchFamily="34" charset="0"/>
              </a:rPr>
              <a:t>электростанция, использующая в качестве источника энергии движение воды.</a:t>
            </a:r>
          </a:p>
          <a:p>
            <a:endParaRPr lang="ru-RU" sz="2000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Каскад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гидроэлектростанций </a:t>
            </a:r>
            <a:r>
              <a:rPr lang="ru-RU" sz="20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- … </a:t>
            </a:r>
            <a:endParaRPr lang="ru-RU" sz="2000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084" y="1382040"/>
            <a:ext cx="7985160" cy="5174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536831"/>
            <a:ext cx="1050968" cy="2063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14" y="4470732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7595B21-E3CF-4049-85E5-BF756055D2BB}"/>
              </a:ext>
            </a:extLst>
          </p:cNvPr>
          <p:cNvSpPr txBox="1">
            <a:spLocks/>
          </p:cNvSpPr>
          <p:nvPr/>
        </p:nvSpPr>
        <p:spPr>
          <a:xfrm>
            <a:off x="212965" y="1383868"/>
            <a:ext cx="6600086" cy="70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1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D362A97-ED74-447E-8850-609B6E57E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1" y="1577199"/>
            <a:ext cx="3508287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229" y="3118209"/>
            <a:ext cx="4588219" cy="3684693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1F4C7C6-7868-4FC2-8BE9-A8E3BA316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99" y="1665313"/>
            <a:ext cx="326230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E9065AF-3E5C-40F7-A9ED-D0B3E094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943" y="966571"/>
            <a:ext cx="3508287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E40E4FE9-A0EC-48F6-AC09-F8ADDADB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50" y="2484899"/>
            <a:ext cx="360822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B12AD79D-DFDC-4D25-A78A-B836440A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11" y="4548774"/>
            <a:ext cx="3238418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824BE2C9-CCB0-47E7-87C7-B6AFED3E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5" y="4508583"/>
            <a:ext cx="3228228" cy="213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Каскад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Нивских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гидроэлектростанций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0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519" y="1245968"/>
            <a:ext cx="6177409" cy="4665538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Верхнетуломская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ГЭС 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8379748-1D1F-49B3-A306-017ABCCD0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56" y="4215881"/>
            <a:ext cx="455313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12762F9A-A89C-4921-BAB1-8DBA1286B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14530"/>
          <a:stretch/>
        </p:blipFill>
        <p:spPr bwMode="auto">
          <a:xfrm>
            <a:off x="307975" y="1554817"/>
            <a:ext cx="36905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B0A4B61A-66BB-4704-93FE-0445250F0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55" b="17238"/>
          <a:stretch/>
        </p:blipFill>
        <p:spPr bwMode="auto">
          <a:xfrm>
            <a:off x="395238" y="4215881"/>
            <a:ext cx="3625852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96F03DA6-A81C-4C19-BADC-675F723F8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56" y="1554817"/>
            <a:ext cx="312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291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Тепловые электростанции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0" y="1608380"/>
            <a:ext cx="4708695" cy="29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784280" y="4802824"/>
            <a:ext cx="47086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Мурманская</a:t>
            </a: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 тепловая </a:t>
            </a:r>
            <a:endParaRPr lang="ru-RU" sz="2800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электростанции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63" y="1608380"/>
            <a:ext cx="4458677" cy="29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6904763" y="4802824"/>
            <a:ext cx="44586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07DFC"/>
                </a:solidFill>
                <a:latin typeface="Involve" panose="020B0502020202020204" pitchFamily="34" charset="0"/>
              </a:rPr>
              <a:t>Апатитская</a:t>
            </a:r>
            <a:endParaRPr lang="ru-RU" sz="2800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тепловая электростанции</a:t>
            </a:r>
          </a:p>
        </p:txBody>
      </p:sp>
    </p:spTree>
    <p:extLst>
      <p:ext uri="{BB962C8B-B14F-4D97-AF65-F5344CB8AC3E}">
        <p14:creationId xmlns:p14="http://schemas.microsoft.com/office/powerpoint/2010/main" val="30033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207</Words>
  <Application>Microsoft Office PowerPoint</Application>
  <PresentationFormat>Широкоэкранный</PresentationFormat>
  <Paragraphs>62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Corki</vt:lpstr>
      <vt:lpstr>Involve</vt:lpstr>
      <vt:lpstr>Involve Bold Oblique</vt:lpstr>
      <vt:lpstr>Involve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194</cp:revision>
  <dcterms:created xsi:type="dcterms:W3CDTF">2024-09-03T11:38:10Z</dcterms:created>
  <dcterms:modified xsi:type="dcterms:W3CDTF">2025-10-13T09:52:26Z</dcterms:modified>
</cp:coreProperties>
</file>